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4"/>
    <p:sldMasterId id="2147484139" r:id="rId5"/>
  </p:sldMasterIdLst>
  <p:notesMasterIdLst>
    <p:notesMasterId r:id="rId38"/>
  </p:notesMasterIdLst>
  <p:sldIdLst>
    <p:sldId id="2076137812" r:id="rId6"/>
    <p:sldId id="2076137890" r:id="rId7"/>
    <p:sldId id="2076137855" r:id="rId8"/>
    <p:sldId id="2076138149" r:id="rId9"/>
    <p:sldId id="2076138150" r:id="rId10"/>
    <p:sldId id="2076138184" r:id="rId11"/>
    <p:sldId id="2076138185" r:id="rId12"/>
    <p:sldId id="2076138018" r:id="rId13"/>
    <p:sldId id="2076138178" r:id="rId14"/>
    <p:sldId id="2076138186" r:id="rId15"/>
    <p:sldId id="2076138187" r:id="rId16"/>
    <p:sldId id="2076137828" r:id="rId17"/>
    <p:sldId id="2134805664" r:id="rId18"/>
    <p:sldId id="2134805666" r:id="rId19"/>
    <p:sldId id="2134805668" r:id="rId20"/>
    <p:sldId id="2076137846" r:id="rId21"/>
    <p:sldId id="2134805671" r:id="rId22"/>
    <p:sldId id="2123258619" r:id="rId23"/>
    <p:sldId id="2134805672" r:id="rId24"/>
    <p:sldId id="2134805673" r:id="rId25"/>
    <p:sldId id="2123258624" r:id="rId26"/>
    <p:sldId id="2076137823" r:id="rId27"/>
    <p:sldId id="2134805667" r:id="rId28"/>
    <p:sldId id="2076137848" r:id="rId29"/>
    <p:sldId id="2076137850" r:id="rId30"/>
    <p:sldId id="2076137851" r:id="rId31"/>
    <p:sldId id="2076137852" r:id="rId32"/>
    <p:sldId id="2076137853" r:id="rId33"/>
    <p:sldId id="2076137854" r:id="rId34"/>
    <p:sldId id="2076137560" r:id="rId35"/>
    <p:sldId id="2076137562" r:id="rId36"/>
    <p:sldId id="207613783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7717F054-549D-4DD0-8985-9814A7E12D4A}">
          <p14:sldIdLst>
            <p14:sldId id="2076137812"/>
            <p14:sldId id="2076137890"/>
          </p14:sldIdLst>
        </p14:section>
        <p14:section name="Azure landing zones" id="{3AA57034-750C-43D9-A8AB-66AAF6500DEC}">
          <p14:sldIdLst>
            <p14:sldId id="2076137855"/>
            <p14:sldId id="2076138149"/>
            <p14:sldId id="2076138150"/>
            <p14:sldId id="2076138184"/>
            <p14:sldId id="2076138185"/>
            <p14:sldId id="2076138018"/>
            <p14:sldId id="2076138178"/>
            <p14:sldId id="2076138186"/>
            <p14:sldId id="2076138187"/>
          </p14:sldIdLst>
        </p14:section>
        <p14:section name="What is Enterpise-scale?" id="{92EFB706-4B7F-4B01-89C6-6567E84B1321}">
          <p14:sldIdLst>
            <p14:sldId id="2076137828"/>
            <p14:sldId id="2134805664"/>
            <p14:sldId id="2134805666"/>
            <p14:sldId id="2134805668"/>
            <p14:sldId id="2076137846"/>
            <p14:sldId id="2134805671"/>
          </p14:sldIdLst>
        </p14:section>
        <p14:section name="What is Enterprise-scale for AKS?" id="{CE51CAC9-5F97-4CCF-BB17-D2CCCCDA51E4}">
          <p14:sldIdLst>
            <p14:sldId id="2123258619"/>
            <p14:sldId id="2134805672"/>
            <p14:sldId id="2134805673"/>
            <p14:sldId id="2123258624"/>
          </p14:sldIdLst>
        </p14:section>
        <p14:section name="Design Guidelines" id="{98CC36B8-7EF5-4127-BCEC-B3C4B81FF05C}">
          <p14:sldIdLst>
            <p14:sldId id="2076137823"/>
            <p14:sldId id="2134805667"/>
            <p14:sldId id="2076137848"/>
            <p14:sldId id="2076137850"/>
            <p14:sldId id="2076137851"/>
            <p14:sldId id="2076137852"/>
            <p14:sldId id="2076137853"/>
            <p14:sldId id="2076137854"/>
            <p14:sldId id="2076137560"/>
            <p14:sldId id="2076137562"/>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40"/>
    <a:srgbClr val="74747A"/>
    <a:srgbClr val="3C3C40"/>
    <a:srgbClr val="E6E6E6"/>
    <a:srgbClr val="FFFFFF"/>
    <a:srgbClr val="75757A"/>
    <a:srgbClr val="000000"/>
    <a:srgbClr val="3A3C41"/>
    <a:srgbClr val="3C3B41"/>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6A294-4D2A-4CCB-B456-8EFA2C2219CA}" v="5" dt="2021-07-07T19:51:19.851"/>
    <p1510:client id="{6C00E735-E34E-4C94-9EBE-54D69FB386AD}" v="6" dt="2021-07-07T19:54:49.814"/>
    <p1510:client id="{8FE3D505-01AC-490F-89C6-51134CBB07EA}" v="44" dt="2021-07-07T20:13:09.391"/>
    <p1510:client id="{F5A0741B-E80C-4DC4-929C-661D12E87ABF}" v="84" dt="2021-07-08T18:54:42.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96" autoAdjust="0"/>
    <p:restoredTop sz="86375" autoAdjust="0"/>
  </p:normalViewPr>
  <p:slideViewPr>
    <p:cSldViewPr snapToGrid="0">
      <p:cViewPr varScale="1">
        <p:scale>
          <a:sx n="92" d="100"/>
          <a:sy n="92" d="100"/>
        </p:scale>
        <p:origin x="33" y="51"/>
      </p:cViewPr>
      <p:guideLst/>
    </p:cSldViewPr>
  </p:slideViewPr>
  <p:outlineViewPr>
    <p:cViewPr>
      <p:scale>
        <a:sx n="33" d="100"/>
        <a:sy n="33" d="100"/>
      </p:scale>
      <p:origin x="0" y="-282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ecord" userId="622f9637-746b-4d17-9523-082566a9934d" providerId="ADAL" clId="{F5A0741B-E80C-4DC4-929C-661D12E87ABF}"/>
    <pc:docChg chg="custSel modSld">
      <pc:chgData name="Paul Secord" userId="622f9637-746b-4d17-9523-082566a9934d" providerId="ADAL" clId="{F5A0741B-E80C-4DC4-929C-661D12E87ABF}" dt="2021-07-08T18:54:42.129" v="107" actId="13244"/>
      <pc:docMkLst>
        <pc:docMk/>
      </pc:docMkLst>
      <pc:sldChg chg="modSp">
        <pc:chgData name="Paul Secord" userId="622f9637-746b-4d17-9523-082566a9934d" providerId="ADAL" clId="{F5A0741B-E80C-4DC4-929C-661D12E87ABF}" dt="2021-07-08T18:52:49.690" v="102" actId="13244"/>
        <pc:sldMkLst>
          <pc:docMk/>
          <pc:sldMk cId="157936633" sldId="2076137560"/>
        </pc:sldMkLst>
        <pc:spChg chg="mod">
          <ac:chgData name="Paul Secord" userId="622f9637-746b-4d17-9523-082566a9934d" providerId="ADAL" clId="{F5A0741B-E80C-4DC4-929C-661D12E87ABF}" dt="2021-07-08T18:52:46.629" v="101" actId="13244"/>
          <ac:spMkLst>
            <pc:docMk/>
            <pc:sldMk cId="157936633" sldId="2076137560"/>
            <ac:spMk id="2" creationId="{FA1F9397-4B3F-4DD5-A3C2-82220FCD8F89}"/>
          </ac:spMkLst>
        </pc:spChg>
        <pc:spChg chg="mod">
          <ac:chgData name="Paul Secord" userId="622f9637-746b-4d17-9523-082566a9934d" providerId="ADAL" clId="{F5A0741B-E80C-4DC4-929C-661D12E87ABF}" dt="2021-07-08T18:52:49.690" v="102" actId="13244"/>
          <ac:spMkLst>
            <pc:docMk/>
            <pc:sldMk cId="157936633" sldId="2076137560"/>
            <ac:spMk id="6" creationId="{9C3242FE-7567-4C93-8E31-D37373C2E560}"/>
          </ac:spMkLst>
        </pc:spChg>
      </pc:sldChg>
      <pc:sldChg chg="modSp mod">
        <pc:chgData name="Paul Secord" userId="622f9637-746b-4d17-9523-082566a9934d" providerId="ADAL" clId="{F5A0741B-E80C-4DC4-929C-661D12E87ABF}" dt="2021-07-08T18:53:36.183" v="104" actId="962"/>
        <pc:sldMkLst>
          <pc:docMk/>
          <pc:sldMk cId="1578674828" sldId="2076137562"/>
        </pc:sldMkLst>
        <pc:spChg chg="mod">
          <ac:chgData name="Paul Secord" userId="622f9637-746b-4d17-9523-082566a9934d" providerId="ADAL" clId="{F5A0741B-E80C-4DC4-929C-661D12E87ABF}" dt="2021-07-08T18:40:58.368" v="26" actId="962"/>
          <ac:spMkLst>
            <pc:docMk/>
            <pc:sldMk cId="1578674828" sldId="2076137562"/>
            <ac:spMk id="12" creationId="{416D52C6-8F6B-459E-BDBC-0547DBC3609B}"/>
          </ac:spMkLst>
        </pc:spChg>
        <pc:spChg chg="mod">
          <ac:chgData name="Paul Secord" userId="622f9637-746b-4d17-9523-082566a9934d" providerId="ADAL" clId="{F5A0741B-E80C-4DC4-929C-661D12E87ABF}" dt="2021-07-08T18:40:51.043" v="25" actId="962"/>
          <ac:spMkLst>
            <pc:docMk/>
            <pc:sldMk cId="1578674828" sldId="2076137562"/>
            <ac:spMk id="14" creationId="{211B2E12-3A0B-4547-A7CD-726EA37988BB}"/>
          </ac:spMkLst>
        </pc:spChg>
        <pc:spChg chg="mod">
          <ac:chgData name="Paul Secord" userId="622f9637-746b-4d17-9523-082566a9934d" providerId="ADAL" clId="{F5A0741B-E80C-4DC4-929C-661D12E87ABF}" dt="2021-07-08T18:41:05.951" v="27" actId="962"/>
          <ac:spMkLst>
            <pc:docMk/>
            <pc:sldMk cId="1578674828" sldId="2076137562"/>
            <ac:spMk id="20" creationId="{7F57B7DA-87FE-4FDE-B424-6C4D94335E35}"/>
          </ac:spMkLst>
        </pc:spChg>
        <pc:spChg chg="mod">
          <ac:chgData name="Paul Secord" userId="622f9637-746b-4d17-9523-082566a9934d" providerId="ADAL" clId="{F5A0741B-E80C-4DC4-929C-661D12E87ABF}" dt="2021-07-08T18:41:10.873" v="28" actId="962"/>
          <ac:spMkLst>
            <pc:docMk/>
            <pc:sldMk cId="1578674828" sldId="2076137562"/>
            <ac:spMk id="21" creationId="{AB94140E-CEAF-401F-821A-A945AA2EB39A}"/>
          </ac:spMkLst>
        </pc:spChg>
        <pc:grpChg chg="mod">
          <ac:chgData name="Paul Secord" userId="622f9637-746b-4d17-9523-082566a9934d" providerId="ADAL" clId="{F5A0741B-E80C-4DC4-929C-661D12E87ABF}" dt="2021-07-08T18:41:15.221" v="29" actId="962"/>
          <ac:grpSpMkLst>
            <pc:docMk/>
            <pc:sldMk cId="1578674828" sldId="2076137562"/>
            <ac:grpSpMk id="24" creationId="{449DCED3-88B8-4BBA-93E4-2C5761C7350D}"/>
          </ac:grpSpMkLst>
        </pc:grpChg>
        <pc:grpChg chg="mod">
          <ac:chgData name="Paul Secord" userId="622f9637-746b-4d17-9523-082566a9934d" providerId="ADAL" clId="{F5A0741B-E80C-4DC4-929C-661D12E87ABF}" dt="2021-07-08T18:41:18.485" v="30" actId="962"/>
          <ac:grpSpMkLst>
            <pc:docMk/>
            <pc:sldMk cId="1578674828" sldId="2076137562"/>
            <ac:grpSpMk id="29" creationId="{9C8F5054-93E8-4D02-A865-DC2B394A21F4}"/>
          </ac:grpSpMkLst>
        </pc:grpChg>
        <pc:picChg chg="mod">
          <ac:chgData name="Paul Secord" userId="622f9637-746b-4d17-9523-082566a9934d" providerId="ADAL" clId="{F5A0741B-E80C-4DC4-929C-661D12E87ABF}" dt="2021-07-08T18:53:36.183" v="104" actId="962"/>
          <ac:picMkLst>
            <pc:docMk/>
            <pc:sldMk cId="1578674828" sldId="2076137562"/>
            <ac:picMk id="35" creationId="{80AFCDDF-3EDE-48BD-B66B-8801D7D9CDF2}"/>
          </ac:picMkLst>
        </pc:picChg>
        <pc:picChg chg="mod">
          <ac:chgData name="Paul Secord" userId="622f9637-746b-4d17-9523-082566a9934d" providerId="ADAL" clId="{F5A0741B-E80C-4DC4-929C-661D12E87ABF}" dt="2021-07-08T18:53:12.736" v="103" actId="962"/>
          <ac:picMkLst>
            <pc:docMk/>
            <pc:sldMk cId="1578674828" sldId="2076137562"/>
            <ac:picMk id="41" creationId="{634DB782-3A61-4F99-8C71-02D4A2B9DB51}"/>
          </ac:picMkLst>
        </pc:picChg>
      </pc:sldChg>
      <pc:sldChg chg="modSp">
        <pc:chgData name="Paul Secord" userId="622f9637-746b-4d17-9523-082566a9934d" providerId="ADAL" clId="{F5A0741B-E80C-4DC4-929C-661D12E87ABF}" dt="2021-07-08T18:54:42.129" v="107" actId="13244"/>
        <pc:sldMkLst>
          <pc:docMk/>
          <pc:sldMk cId="3948430080" sldId="2076137836"/>
        </pc:sldMkLst>
        <pc:spChg chg="mod">
          <ac:chgData name="Paul Secord" userId="622f9637-746b-4d17-9523-082566a9934d" providerId="ADAL" clId="{F5A0741B-E80C-4DC4-929C-661D12E87ABF}" dt="2021-07-08T18:54:42.129" v="107" actId="13244"/>
          <ac:spMkLst>
            <pc:docMk/>
            <pc:sldMk cId="3948430080" sldId="2076137836"/>
            <ac:spMk id="12" creationId="{64FE4CB6-73CE-467F-9E0A-BAF2AED8BE31}"/>
          </ac:spMkLst>
        </pc:spChg>
      </pc:sldChg>
      <pc:sldChg chg="modSp">
        <pc:chgData name="Paul Secord" userId="622f9637-746b-4d17-9523-082566a9934d" providerId="ADAL" clId="{F5A0741B-E80C-4DC4-929C-661D12E87ABF}" dt="2021-07-08T18:52:06.513" v="99" actId="13244"/>
        <pc:sldMkLst>
          <pc:docMk/>
          <pc:sldMk cId="327522770" sldId="2076137850"/>
        </pc:sldMkLst>
        <pc:spChg chg="mod">
          <ac:chgData name="Paul Secord" userId="622f9637-746b-4d17-9523-082566a9934d" providerId="ADAL" clId="{F5A0741B-E80C-4DC4-929C-661D12E87ABF}" dt="2021-07-08T18:52:06.513" v="99" actId="13244"/>
          <ac:spMkLst>
            <pc:docMk/>
            <pc:sldMk cId="327522770" sldId="2076137850"/>
            <ac:spMk id="4" creationId="{3A46ABD3-8BD7-4947-ADD4-C78BC66B2262}"/>
          </ac:spMkLst>
        </pc:spChg>
      </pc:sldChg>
      <pc:sldChg chg="modSp">
        <pc:chgData name="Paul Secord" userId="622f9637-746b-4d17-9523-082566a9934d" providerId="ADAL" clId="{F5A0741B-E80C-4DC4-929C-661D12E87ABF}" dt="2021-07-08T18:52:32.775" v="100" actId="962"/>
        <pc:sldMkLst>
          <pc:docMk/>
          <pc:sldMk cId="2455023361" sldId="2076137851"/>
        </pc:sldMkLst>
        <pc:spChg chg="mod">
          <ac:chgData name="Paul Secord" userId="622f9637-746b-4d17-9523-082566a9934d" providerId="ADAL" clId="{F5A0741B-E80C-4DC4-929C-661D12E87ABF}" dt="2021-07-08T18:52:32.775" v="100" actId="962"/>
          <ac:spMkLst>
            <pc:docMk/>
            <pc:sldMk cId="2455023361" sldId="2076137851"/>
            <ac:spMk id="7171" creationId="{85A39B3D-964A-4EA4-9FA3-073442553F26}"/>
          </ac:spMkLst>
        </pc:spChg>
      </pc:sldChg>
      <pc:sldChg chg="delSp modSp mod">
        <pc:chgData name="Paul Secord" userId="622f9637-746b-4d17-9523-082566a9934d" providerId="ADAL" clId="{F5A0741B-E80C-4DC4-929C-661D12E87ABF}" dt="2021-07-08T18:45:14.082" v="52" actId="13244"/>
        <pc:sldMkLst>
          <pc:docMk/>
          <pc:sldMk cId="3790413215" sldId="2076137928"/>
        </pc:sldMkLst>
        <pc:spChg chg="mod">
          <ac:chgData name="Paul Secord" userId="622f9637-746b-4d17-9523-082566a9934d" providerId="ADAL" clId="{F5A0741B-E80C-4DC4-929C-661D12E87ABF}" dt="2021-07-08T18:38:29.223" v="7" actId="962"/>
          <ac:spMkLst>
            <pc:docMk/>
            <pc:sldMk cId="3790413215" sldId="2076137928"/>
            <ac:spMk id="3" creationId="{F67B23BD-0F69-4D6B-8AD0-0C2B4A897101}"/>
          </ac:spMkLst>
        </pc:spChg>
        <pc:spChg chg="mod">
          <ac:chgData name="Paul Secord" userId="622f9637-746b-4d17-9523-082566a9934d" providerId="ADAL" clId="{F5A0741B-E80C-4DC4-929C-661D12E87ABF}" dt="2021-07-08T18:37:45.883" v="0" actId="962"/>
          <ac:spMkLst>
            <pc:docMk/>
            <pc:sldMk cId="3790413215" sldId="2076137928"/>
            <ac:spMk id="4" creationId="{00000000-0000-0000-0000-000000000000}"/>
          </ac:spMkLst>
        </pc:spChg>
        <pc:spChg chg="mod">
          <ac:chgData name="Paul Secord" userId="622f9637-746b-4d17-9523-082566a9934d" providerId="ADAL" clId="{F5A0741B-E80C-4DC4-929C-661D12E87ABF}" dt="2021-07-08T18:37:55.400" v="2" actId="962"/>
          <ac:spMkLst>
            <pc:docMk/>
            <pc:sldMk cId="3790413215" sldId="2076137928"/>
            <ac:spMk id="5" creationId="{00000000-0000-0000-0000-000000000000}"/>
          </ac:spMkLst>
        </pc:spChg>
        <pc:spChg chg="del">
          <ac:chgData name="Paul Secord" userId="622f9637-746b-4d17-9523-082566a9934d" providerId="ADAL" clId="{F5A0741B-E80C-4DC4-929C-661D12E87ABF}" dt="2021-07-08T18:38:12.060" v="3" actId="478"/>
          <ac:spMkLst>
            <pc:docMk/>
            <pc:sldMk cId="3790413215" sldId="2076137928"/>
            <ac:spMk id="6" creationId="{00000000-0000-0000-0000-000000000000}"/>
          </ac:spMkLst>
        </pc:spChg>
        <pc:spChg chg="mod">
          <ac:chgData name="Paul Secord" userId="622f9637-746b-4d17-9523-082566a9934d" providerId="ADAL" clId="{F5A0741B-E80C-4DC4-929C-661D12E87ABF}" dt="2021-07-08T18:43:43.178" v="41" actId="13244"/>
          <ac:spMkLst>
            <pc:docMk/>
            <pc:sldMk cId="3790413215" sldId="2076137928"/>
            <ac:spMk id="7" creationId="{747C0775-4DE6-4707-9F46-95D23CDFCFAA}"/>
          </ac:spMkLst>
        </pc:spChg>
        <pc:spChg chg="mod">
          <ac:chgData name="Paul Secord" userId="622f9637-746b-4d17-9523-082566a9934d" providerId="ADAL" clId="{F5A0741B-E80C-4DC4-929C-661D12E87ABF}" dt="2021-07-08T18:38:17.390" v="4" actId="962"/>
          <ac:spMkLst>
            <pc:docMk/>
            <pc:sldMk cId="3790413215" sldId="2076137928"/>
            <ac:spMk id="18" creationId="{00000000-0000-0000-0000-000000000000}"/>
          </ac:spMkLst>
        </pc:spChg>
        <pc:spChg chg="mod">
          <ac:chgData name="Paul Secord" userId="622f9637-746b-4d17-9523-082566a9934d" providerId="ADAL" clId="{F5A0741B-E80C-4DC4-929C-661D12E87ABF}" dt="2021-07-08T18:38:24.952" v="6" actId="962"/>
          <ac:spMkLst>
            <pc:docMk/>
            <pc:sldMk cId="3790413215" sldId="2076137928"/>
            <ac:spMk id="21" creationId="{BBC31FE6-4C26-43D1-8E34-34355EAA068E}"/>
          </ac:spMkLst>
        </pc:spChg>
        <pc:spChg chg="mod">
          <ac:chgData name="Paul Secord" userId="622f9637-746b-4d17-9523-082566a9934d" providerId="ADAL" clId="{F5A0741B-E80C-4DC4-929C-661D12E87ABF}" dt="2021-07-08T18:43:36.284" v="40" actId="13244"/>
          <ac:spMkLst>
            <pc:docMk/>
            <pc:sldMk cId="3790413215" sldId="2076137928"/>
            <ac:spMk id="22" creationId="{94E34DD7-808E-4B69-9FF1-94878751F56B}"/>
          </ac:spMkLst>
        </pc:spChg>
        <pc:spChg chg="mod">
          <ac:chgData name="Paul Secord" userId="622f9637-746b-4d17-9523-082566a9934d" providerId="ADAL" clId="{F5A0741B-E80C-4DC4-929C-661D12E87ABF}" dt="2021-07-08T18:44:53.299" v="49" actId="13244"/>
          <ac:spMkLst>
            <pc:docMk/>
            <pc:sldMk cId="3790413215" sldId="2076137928"/>
            <ac:spMk id="23" creationId="{3B2177F6-AACC-4D4B-A3D5-5C71533A6CF3}"/>
          </ac:spMkLst>
        </pc:spChg>
        <pc:spChg chg="mod">
          <ac:chgData name="Paul Secord" userId="622f9637-746b-4d17-9523-082566a9934d" providerId="ADAL" clId="{F5A0741B-E80C-4DC4-929C-661D12E87ABF}" dt="2021-07-08T18:42:34.504" v="35" actId="13244"/>
          <ac:spMkLst>
            <pc:docMk/>
            <pc:sldMk cId="3790413215" sldId="2076137928"/>
            <ac:spMk id="25" creationId="{5B048CF3-135C-6445-AE25-130CFF5F5A8E}"/>
          </ac:spMkLst>
        </pc:spChg>
        <pc:spChg chg="mod">
          <ac:chgData name="Paul Secord" userId="622f9637-746b-4d17-9523-082566a9934d" providerId="ADAL" clId="{F5A0741B-E80C-4DC4-929C-661D12E87ABF}" dt="2021-07-08T18:42:39.706" v="36" actId="13244"/>
          <ac:spMkLst>
            <pc:docMk/>
            <pc:sldMk cId="3790413215" sldId="2076137928"/>
            <ac:spMk id="26" creationId="{445173DC-3DC7-4E4A-8429-6D3014055D88}"/>
          </ac:spMkLst>
        </pc:spChg>
        <pc:spChg chg="mod">
          <ac:chgData name="Paul Secord" userId="622f9637-746b-4d17-9523-082566a9934d" providerId="ADAL" clId="{F5A0741B-E80C-4DC4-929C-661D12E87ABF}" dt="2021-07-08T18:45:14.082" v="52" actId="13244"/>
          <ac:spMkLst>
            <pc:docMk/>
            <pc:sldMk cId="3790413215" sldId="2076137928"/>
            <ac:spMk id="29" creationId="{00000000-0000-0000-0000-000000000000}"/>
          </ac:spMkLst>
        </pc:spChg>
        <pc:spChg chg="mod">
          <ac:chgData name="Paul Secord" userId="622f9637-746b-4d17-9523-082566a9934d" providerId="ADAL" clId="{F5A0741B-E80C-4DC4-929C-661D12E87ABF}" dt="2021-07-08T18:43:47.609" v="42" actId="13244"/>
          <ac:spMkLst>
            <pc:docMk/>
            <pc:sldMk cId="3790413215" sldId="2076137928"/>
            <ac:spMk id="30" creationId="{097DC1E7-BFB4-48C6-8BAA-683CB5B3A8A7}"/>
          </ac:spMkLst>
        </pc:spChg>
        <pc:spChg chg="mod">
          <ac:chgData name="Paul Secord" userId="622f9637-746b-4d17-9523-082566a9934d" providerId="ADAL" clId="{F5A0741B-E80C-4DC4-929C-661D12E87ABF}" dt="2021-07-08T18:38:21.250" v="5" actId="962"/>
          <ac:spMkLst>
            <pc:docMk/>
            <pc:sldMk cId="3790413215" sldId="2076137928"/>
            <ac:spMk id="51" creationId="{00000000-0000-0000-0000-000000000000}"/>
          </ac:spMkLst>
        </pc:spChg>
        <pc:spChg chg="mod">
          <ac:chgData name="Paul Secord" userId="622f9637-746b-4d17-9523-082566a9934d" providerId="ADAL" clId="{F5A0741B-E80C-4DC4-929C-661D12E87ABF}" dt="2021-07-08T18:43:26.901" v="39" actId="13244"/>
          <ac:spMkLst>
            <pc:docMk/>
            <pc:sldMk cId="3790413215" sldId="2076137928"/>
            <ac:spMk id="17409" creationId="{00000000-0000-0000-0000-000000000000}"/>
          </ac:spMkLst>
        </pc:spChg>
        <pc:spChg chg="mod">
          <ac:chgData name="Paul Secord" userId="622f9637-746b-4d17-9523-082566a9934d" providerId="ADAL" clId="{F5A0741B-E80C-4DC4-929C-661D12E87ABF}" dt="2021-07-08T18:44:01.818" v="44" actId="13244"/>
          <ac:spMkLst>
            <pc:docMk/>
            <pc:sldMk cId="3790413215" sldId="2076137928"/>
            <ac:spMk id="17414" creationId="{00000000-0000-0000-0000-000000000000}"/>
          </ac:spMkLst>
        </pc:spChg>
        <pc:spChg chg="mod">
          <ac:chgData name="Paul Secord" userId="622f9637-746b-4d17-9523-082566a9934d" providerId="ADAL" clId="{F5A0741B-E80C-4DC4-929C-661D12E87ABF}" dt="2021-07-08T18:43:54.865" v="43" actId="13244"/>
          <ac:spMkLst>
            <pc:docMk/>
            <pc:sldMk cId="3790413215" sldId="2076137928"/>
            <ac:spMk id="17415" creationId="{00000000-0000-0000-0000-000000000000}"/>
          </ac:spMkLst>
        </pc:spChg>
        <pc:spChg chg="mod">
          <ac:chgData name="Paul Secord" userId="622f9637-746b-4d17-9523-082566a9934d" providerId="ADAL" clId="{F5A0741B-E80C-4DC4-929C-661D12E87ABF}" dt="2021-07-08T18:44:39.749" v="48" actId="13244"/>
          <ac:spMkLst>
            <pc:docMk/>
            <pc:sldMk cId="3790413215" sldId="2076137928"/>
            <ac:spMk id="17417" creationId="{00000000-0000-0000-0000-000000000000}"/>
          </ac:spMkLst>
        </pc:spChg>
        <pc:spChg chg="mod">
          <ac:chgData name="Paul Secord" userId="622f9637-746b-4d17-9523-082566a9934d" providerId="ADAL" clId="{F5A0741B-E80C-4DC4-929C-661D12E87ABF}" dt="2021-07-08T18:44:36.823" v="47" actId="13244"/>
          <ac:spMkLst>
            <pc:docMk/>
            <pc:sldMk cId="3790413215" sldId="2076137928"/>
            <ac:spMk id="17418" creationId="{00000000-0000-0000-0000-000000000000}"/>
          </ac:spMkLst>
        </pc:spChg>
        <pc:spChg chg="mod">
          <ac:chgData name="Paul Secord" userId="622f9637-746b-4d17-9523-082566a9934d" providerId="ADAL" clId="{F5A0741B-E80C-4DC4-929C-661D12E87ABF}" dt="2021-07-08T18:45:04.946" v="50" actId="13244"/>
          <ac:spMkLst>
            <pc:docMk/>
            <pc:sldMk cId="3790413215" sldId="2076137928"/>
            <ac:spMk id="17419" creationId="{00000000-0000-0000-0000-000000000000}"/>
          </ac:spMkLst>
        </pc:spChg>
        <pc:spChg chg="mod">
          <ac:chgData name="Paul Secord" userId="622f9637-746b-4d17-9523-082566a9934d" providerId="ADAL" clId="{F5A0741B-E80C-4DC4-929C-661D12E87ABF}" dt="2021-07-08T18:43:09.866" v="37" actId="13244"/>
          <ac:spMkLst>
            <pc:docMk/>
            <pc:sldMk cId="3790413215" sldId="2076137928"/>
            <ac:spMk id="17420" creationId="{00000000-0000-0000-0000-000000000000}"/>
          </ac:spMkLst>
        </pc:spChg>
        <pc:spChg chg="mod">
          <ac:chgData name="Paul Secord" userId="622f9637-746b-4d17-9523-082566a9934d" providerId="ADAL" clId="{F5A0741B-E80C-4DC4-929C-661D12E87ABF}" dt="2021-07-08T18:44:05.826" v="45" actId="13244"/>
          <ac:spMkLst>
            <pc:docMk/>
            <pc:sldMk cId="3790413215" sldId="2076137928"/>
            <ac:spMk id="17427" creationId="{00000000-0000-0000-0000-000000000000}"/>
          </ac:spMkLst>
        </pc:spChg>
        <pc:spChg chg="mod">
          <ac:chgData name="Paul Secord" userId="622f9637-746b-4d17-9523-082566a9934d" providerId="ADAL" clId="{F5A0741B-E80C-4DC4-929C-661D12E87ABF}" dt="2021-07-08T18:44:16.082" v="46" actId="13244"/>
          <ac:spMkLst>
            <pc:docMk/>
            <pc:sldMk cId="3790413215" sldId="2076137928"/>
            <ac:spMk id="17428" creationId="{00000000-0000-0000-0000-000000000000}"/>
          </ac:spMkLst>
        </pc:spChg>
        <pc:spChg chg="mod">
          <ac:chgData name="Paul Secord" userId="622f9637-746b-4d17-9523-082566a9934d" providerId="ADAL" clId="{F5A0741B-E80C-4DC4-929C-661D12E87ABF}" dt="2021-07-08T18:45:11.908" v="51" actId="13244"/>
          <ac:spMkLst>
            <pc:docMk/>
            <pc:sldMk cId="3790413215" sldId="2076137928"/>
            <ac:spMk id="17429" creationId="{00000000-0000-0000-0000-000000000000}"/>
          </ac:spMkLst>
        </pc:spChg>
      </pc:sldChg>
      <pc:sldChg chg="modSp">
        <pc:chgData name="Paul Secord" userId="622f9637-746b-4d17-9523-082566a9934d" providerId="ADAL" clId="{F5A0741B-E80C-4DC4-929C-661D12E87ABF}" dt="2021-07-08T18:47:20.506" v="69" actId="962"/>
        <pc:sldMkLst>
          <pc:docMk/>
          <pc:sldMk cId="3337994578" sldId="2076138018"/>
        </pc:sldMkLst>
        <pc:spChg chg="mod">
          <ac:chgData name="Paul Secord" userId="622f9637-746b-4d17-9523-082566a9934d" providerId="ADAL" clId="{F5A0741B-E80C-4DC4-929C-661D12E87ABF}" dt="2021-07-08T18:45:34.087" v="53" actId="13244"/>
          <ac:spMkLst>
            <pc:docMk/>
            <pc:sldMk cId="3337994578" sldId="2076138018"/>
            <ac:spMk id="2" creationId="{B18CB885-CCEE-4EDF-B05C-9E1E3E4E2765}"/>
          </ac:spMkLst>
        </pc:spChg>
        <pc:spChg chg="mod">
          <ac:chgData name="Paul Secord" userId="622f9637-746b-4d17-9523-082566a9934d" providerId="ADAL" clId="{F5A0741B-E80C-4DC4-929C-661D12E87ABF}" dt="2021-07-08T18:46:28.653" v="63" actId="13244"/>
          <ac:spMkLst>
            <pc:docMk/>
            <pc:sldMk cId="3337994578" sldId="2076138018"/>
            <ac:spMk id="97" creationId="{58171B36-51C2-4D75-91E0-048046236CDD}"/>
          </ac:spMkLst>
        </pc:spChg>
        <pc:spChg chg="mod">
          <ac:chgData name="Paul Secord" userId="622f9637-746b-4d17-9523-082566a9934d" providerId="ADAL" clId="{F5A0741B-E80C-4DC4-929C-661D12E87ABF}" dt="2021-07-08T18:47:10.603" v="67" actId="13244"/>
          <ac:spMkLst>
            <pc:docMk/>
            <pc:sldMk cId="3337994578" sldId="2076138018"/>
            <ac:spMk id="102" creationId="{046C9BEB-8403-48E5-A339-8DB8E052F1D6}"/>
          </ac:spMkLst>
        </pc:spChg>
        <pc:spChg chg="mod">
          <ac:chgData name="Paul Secord" userId="622f9637-746b-4d17-9523-082566a9934d" providerId="ADAL" clId="{F5A0741B-E80C-4DC4-929C-661D12E87ABF}" dt="2021-07-08T18:47:14.680" v="68" actId="13244"/>
          <ac:spMkLst>
            <pc:docMk/>
            <pc:sldMk cId="3337994578" sldId="2076138018"/>
            <ac:spMk id="103" creationId="{D866EF32-4BE7-47CF-BFBD-3D6E2BF79638}"/>
          </ac:spMkLst>
        </pc:spChg>
        <pc:spChg chg="mod">
          <ac:chgData name="Paul Secord" userId="622f9637-746b-4d17-9523-082566a9934d" providerId="ADAL" clId="{F5A0741B-E80C-4DC4-929C-661D12E87ABF}" dt="2021-07-08T18:46:40.535" v="64" actId="207"/>
          <ac:spMkLst>
            <pc:docMk/>
            <pc:sldMk cId="3337994578" sldId="2076138018"/>
            <ac:spMk id="127" creationId="{6E87F4B3-BE1B-49B7-A73C-75FEEC7634B0}"/>
          </ac:spMkLst>
        </pc:spChg>
        <pc:spChg chg="mod">
          <ac:chgData name="Paul Secord" userId="622f9637-746b-4d17-9523-082566a9934d" providerId="ADAL" clId="{F5A0741B-E80C-4DC4-929C-661D12E87ABF}" dt="2021-07-08T18:45:44.319" v="54" actId="13244"/>
          <ac:spMkLst>
            <pc:docMk/>
            <pc:sldMk cId="3337994578" sldId="2076138018"/>
            <ac:spMk id="214" creationId="{1AF8714C-DA0B-4B6B-8924-92D2874AB288}"/>
          </ac:spMkLst>
        </pc:spChg>
        <pc:spChg chg="mod">
          <ac:chgData name="Paul Secord" userId="622f9637-746b-4d17-9523-082566a9934d" providerId="ADAL" clId="{F5A0741B-E80C-4DC4-929C-661D12E87ABF}" dt="2021-07-08T18:46:01.105" v="57" actId="13244"/>
          <ac:spMkLst>
            <pc:docMk/>
            <pc:sldMk cId="3337994578" sldId="2076138018"/>
            <ac:spMk id="215" creationId="{9F1F5B47-D8E4-4A00-970F-85C74753A148}"/>
          </ac:spMkLst>
        </pc:spChg>
        <pc:spChg chg="mod">
          <ac:chgData name="Paul Secord" userId="622f9637-746b-4d17-9523-082566a9934d" providerId="ADAL" clId="{F5A0741B-E80C-4DC4-929C-661D12E87ABF}" dt="2021-07-08T18:46:05.029" v="58" actId="13244"/>
          <ac:spMkLst>
            <pc:docMk/>
            <pc:sldMk cId="3337994578" sldId="2076138018"/>
            <ac:spMk id="216" creationId="{1A2179C6-CF27-4119-825C-FC9A0B18C1DC}"/>
          </ac:spMkLst>
        </pc:spChg>
        <pc:spChg chg="mod">
          <ac:chgData name="Paul Secord" userId="622f9637-746b-4d17-9523-082566a9934d" providerId="ADAL" clId="{F5A0741B-E80C-4DC4-929C-661D12E87ABF}" dt="2021-07-08T18:47:04.024" v="66" actId="13244"/>
          <ac:spMkLst>
            <pc:docMk/>
            <pc:sldMk cId="3337994578" sldId="2076138018"/>
            <ac:spMk id="217" creationId="{E93226F0-F1ED-4335-8864-72192C7E2B67}"/>
          </ac:spMkLst>
        </pc:spChg>
        <pc:grpChg chg="mod">
          <ac:chgData name="Paul Secord" userId="622f9637-746b-4d17-9523-082566a9934d" providerId="ADAL" clId="{F5A0741B-E80C-4DC4-929C-661D12E87ABF}" dt="2021-07-08T18:45:52.337" v="55" actId="962"/>
          <ac:grpSpMkLst>
            <pc:docMk/>
            <pc:sldMk cId="3337994578" sldId="2076138018"/>
            <ac:grpSpMk id="13" creationId="{2E0C8AA4-220A-422C-BB2E-61E1865DF2A7}"/>
          </ac:grpSpMkLst>
        </pc:grpChg>
        <pc:grpChg chg="mod">
          <ac:chgData name="Paul Secord" userId="622f9637-746b-4d17-9523-082566a9934d" providerId="ADAL" clId="{F5A0741B-E80C-4DC4-929C-661D12E87ABF}" dt="2021-07-08T18:47:20.506" v="69" actId="962"/>
          <ac:grpSpMkLst>
            <pc:docMk/>
            <pc:sldMk cId="3337994578" sldId="2076138018"/>
            <ac:grpSpMk id="26" creationId="{F477EAF1-BF81-40ED-A1E5-08CDBD00DB61}"/>
          </ac:grpSpMkLst>
        </pc:grpChg>
        <pc:grpChg chg="mod">
          <ac:chgData name="Paul Secord" userId="622f9637-746b-4d17-9523-082566a9934d" providerId="ADAL" clId="{F5A0741B-E80C-4DC4-929C-661D12E87ABF}" dt="2021-07-08T18:45:53.670" v="56" actId="962"/>
          <ac:grpSpMkLst>
            <pc:docMk/>
            <pc:sldMk cId="3337994578" sldId="2076138018"/>
            <ac:grpSpMk id="27" creationId="{7C7C8E7D-5613-46DE-9FC8-00C3064E41E8}"/>
          </ac:grpSpMkLst>
        </pc:grpChg>
        <pc:grpChg chg="mod">
          <ac:chgData name="Paul Secord" userId="622f9637-746b-4d17-9523-082566a9934d" providerId="ADAL" clId="{F5A0741B-E80C-4DC4-929C-661D12E87ABF}" dt="2021-07-08T18:46:57.639" v="65" actId="962"/>
          <ac:grpSpMkLst>
            <pc:docMk/>
            <pc:sldMk cId="3337994578" sldId="2076138018"/>
            <ac:grpSpMk id="28" creationId="{BB12491C-6AF4-433E-8A6D-818490A9B53F}"/>
          </ac:grpSpMkLst>
        </pc:grpChg>
      </pc:sldChg>
      <pc:sldChg chg="modSp">
        <pc:chgData name="Paul Secord" userId="622f9637-746b-4d17-9523-082566a9934d" providerId="ADAL" clId="{F5A0741B-E80C-4DC4-929C-661D12E87ABF}" dt="2021-07-08T18:48:45.109" v="76" actId="13244"/>
        <pc:sldMkLst>
          <pc:docMk/>
          <pc:sldMk cId="4135860604" sldId="2076138187"/>
        </pc:sldMkLst>
        <pc:spChg chg="mod">
          <ac:chgData name="Paul Secord" userId="622f9637-746b-4d17-9523-082566a9934d" providerId="ADAL" clId="{F5A0741B-E80C-4DC4-929C-661D12E87ABF}" dt="2021-07-08T18:48:45.109" v="76" actId="13244"/>
          <ac:spMkLst>
            <pc:docMk/>
            <pc:sldMk cId="4135860604" sldId="2076138187"/>
            <ac:spMk id="40" creationId="{CFF87282-D1CB-41FF-A464-A49CC860C4C9}"/>
          </ac:spMkLst>
        </pc:spChg>
        <pc:grpChg chg="mod">
          <ac:chgData name="Paul Secord" userId="622f9637-746b-4d17-9523-082566a9934d" providerId="ADAL" clId="{F5A0741B-E80C-4DC4-929C-661D12E87ABF}" dt="2021-07-08T18:48:25.198" v="70" actId="13244"/>
          <ac:grpSpMkLst>
            <pc:docMk/>
            <pc:sldMk cId="4135860604" sldId="2076138187"/>
            <ac:grpSpMk id="59" creationId="{A625F5A6-8571-4B09-AA3C-8C3462C69CF7}"/>
          </ac:grpSpMkLst>
        </pc:grpChg>
      </pc:sldChg>
      <pc:sldChg chg="delSp modSp">
        <pc:chgData name="Paul Secord" userId="622f9637-746b-4d17-9523-082566a9934d" providerId="ADAL" clId="{F5A0741B-E80C-4DC4-929C-661D12E87ABF}" dt="2021-07-08T18:51:42.524" v="98" actId="13244"/>
        <pc:sldMkLst>
          <pc:docMk/>
          <pc:sldMk cId="3000890708" sldId="2123258619"/>
        </pc:sldMkLst>
        <pc:spChg chg="mod">
          <ac:chgData name="Paul Secord" userId="622f9637-746b-4d17-9523-082566a9934d" providerId="ADAL" clId="{F5A0741B-E80C-4DC4-929C-661D12E87ABF}" dt="2021-07-08T18:49:36.146" v="78" actId="13244"/>
          <ac:spMkLst>
            <pc:docMk/>
            <pc:sldMk cId="3000890708" sldId="2123258619"/>
            <ac:spMk id="2" creationId="{D502BD90-7789-44EC-92F2-95C52FE90DD4}"/>
          </ac:spMkLst>
        </pc:spChg>
        <pc:spChg chg="mod">
          <ac:chgData name="Paul Secord" userId="622f9637-746b-4d17-9523-082566a9934d" providerId="ADAL" clId="{F5A0741B-E80C-4DC4-929C-661D12E87ABF}" dt="2021-07-08T18:49:40.254" v="79" actId="13244"/>
          <ac:spMkLst>
            <pc:docMk/>
            <pc:sldMk cId="3000890708" sldId="2123258619"/>
            <ac:spMk id="3" creationId="{7DBC17DD-5C37-499B-9FB4-828A3902196A}"/>
          </ac:spMkLst>
        </pc:spChg>
        <pc:spChg chg="mod">
          <ac:chgData name="Paul Secord" userId="622f9637-746b-4d17-9523-082566a9934d" providerId="ADAL" clId="{F5A0741B-E80C-4DC4-929C-661D12E87ABF}" dt="2021-07-08T18:50:14.871" v="85" actId="13244"/>
          <ac:spMkLst>
            <pc:docMk/>
            <pc:sldMk cId="3000890708" sldId="2123258619"/>
            <ac:spMk id="11" creationId="{B3CB4414-CF50-44AA-9934-C1E226D28827}"/>
          </ac:spMkLst>
        </pc:spChg>
        <pc:spChg chg="mod">
          <ac:chgData name="Paul Secord" userId="622f9637-746b-4d17-9523-082566a9934d" providerId="ADAL" clId="{F5A0741B-E80C-4DC4-929C-661D12E87ABF}" dt="2021-07-08T18:50:10.640" v="84" actId="13244"/>
          <ac:spMkLst>
            <pc:docMk/>
            <pc:sldMk cId="3000890708" sldId="2123258619"/>
            <ac:spMk id="13" creationId="{E2536001-655C-4B36-8E98-3C44AC425D69}"/>
          </ac:spMkLst>
        </pc:spChg>
        <pc:spChg chg="mod">
          <ac:chgData name="Paul Secord" userId="622f9637-746b-4d17-9523-082566a9934d" providerId="ADAL" clId="{F5A0741B-E80C-4DC4-929C-661D12E87ABF}" dt="2021-07-08T18:49:48.206" v="80" actId="13244"/>
          <ac:spMkLst>
            <pc:docMk/>
            <pc:sldMk cId="3000890708" sldId="2123258619"/>
            <ac:spMk id="15" creationId="{329E4A8A-0245-422A-8D5C-A0CC52B8B878}"/>
          </ac:spMkLst>
        </pc:spChg>
        <pc:spChg chg="del mod">
          <ac:chgData name="Paul Secord" userId="622f9637-746b-4d17-9523-082566a9934d" providerId="ADAL" clId="{F5A0741B-E80C-4DC4-929C-661D12E87ABF}" dt="2021-07-08T18:51:24.396" v="96" actId="478"/>
          <ac:spMkLst>
            <pc:docMk/>
            <pc:sldMk cId="3000890708" sldId="2123258619"/>
            <ac:spMk id="29" creationId="{A9A96C8B-358F-49F8-8CE2-A0411313E1AF}"/>
          </ac:spMkLst>
        </pc:spChg>
        <pc:spChg chg="mod">
          <ac:chgData name="Paul Secord" userId="622f9637-746b-4d17-9523-082566a9934d" providerId="ADAL" clId="{F5A0741B-E80C-4DC4-929C-661D12E87ABF}" dt="2021-07-08T18:51:42.524" v="98" actId="13244"/>
          <ac:spMkLst>
            <pc:docMk/>
            <pc:sldMk cId="3000890708" sldId="2123258619"/>
            <ac:spMk id="72" creationId="{D26BE858-4A28-4A8F-91E2-9BEBBF094AFB}"/>
          </ac:spMkLst>
        </pc:spChg>
        <pc:spChg chg="mod">
          <ac:chgData name="Paul Secord" userId="622f9637-746b-4d17-9523-082566a9934d" providerId="ADAL" clId="{F5A0741B-E80C-4DC4-929C-661D12E87ABF}" dt="2021-07-08T18:50:02.456" v="83" actId="13244"/>
          <ac:spMkLst>
            <pc:docMk/>
            <pc:sldMk cId="3000890708" sldId="2123258619"/>
            <ac:spMk id="73" creationId="{A94EC351-E304-4C5B-A1D7-596A46612223}"/>
          </ac:spMkLst>
        </pc:spChg>
        <pc:spChg chg="mod">
          <ac:chgData name="Paul Secord" userId="622f9637-746b-4d17-9523-082566a9934d" providerId="ADAL" clId="{F5A0741B-E80C-4DC4-929C-661D12E87ABF}" dt="2021-07-08T18:49:58.498" v="82" actId="13244"/>
          <ac:spMkLst>
            <pc:docMk/>
            <pc:sldMk cId="3000890708" sldId="2123258619"/>
            <ac:spMk id="74" creationId="{5860F320-555B-428F-95D1-5B68BAA5AA41}"/>
          </ac:spMkLst>
        </pc:spChg>
        <pc:spChg chg="mod">
          <ac:chgData name="Paul Secord" userId="622f9637-746b-4d17-9523-082566a9934d" providerId="ADAL" clId="{F5A0741B-E80C-4DC4-929C-661D12E87ABF}" dt="2021-07-08T18:49:52.904" v="81" actId="13244"/>
          <ac:spMkLst>
            <pc:docMk/>
            <pc:sldMk cId="3000890708" sldId="2123258619"/>
            <ac:spMk id="75" creationId="{C4CD38DE-0789-4ADF-9760-40D485E28601}"/>
          </ac:spMkLst>
        </pc:spChg>
        <pc:cxnChg chg="mod">
          <ac:chgData name="Paul Secord" userId="622f9637-746b-4d17-9523-082566a9934d" providerId="ADAL" clId="{F5A0741B-E80C-4DC4-929C-661D12E87ABF}" dt="2021-07-08T18:51:33.550" v="97" actId="962"/>
          <ac:cxnSpMkLst>
            <pc:docMk/>
            <pc:sldMk cId="3000890708" sldId="2123258619"/>
            <ac:cxnSpMk id="70" creationId="{B200B5FD-6DC4-4791-96B8-5FA000515210}"/>
          </ac:cxnSpMkLst>
        </pc:cxnChg>
      </pc:sldChg>
      <pc:sldChg chg="delSp modSp mod delAnim">
        <pc:chgData name="Paul Secord" userId="622f9637-746b-4d17-9523-082566a9934d" providerId="ADAL" clId="{F5A0741B-E80C-4DC4-929C-661D12E87ABF}" dt="2021-07-08T18:39:59.118" v="19" actId="165"/>
        <pc:sldMkLst>
          <pc:docMk/>
          <pc:sldMk cId="3369141318" sldId="2134805668"/>
        </pc:sldMkLst>
        <pc:spChg chg="topLvl">
          <ac:chgData name="Paul Secord" userId="622f9637-746b-4d17-9523-082566a9934d" providerId="ADAL" clId="{F5A0741B-E80C-4DC4-929C-661D12E87ABF}" dt="2021-07-08T18:39:54.004" v="18" actId="165"/>
          <ac:spMkLst>
            <pc:docMk/>
            <pc:sldMk cId="3369141318" sldId="2134805668"/>
            <ac:spMk id="10" creationId="{079D17F8-8F9E-4811-8A87-73881A9F957F}"/>
          </ac:spMkLst>
        </pc:spChg>
        <pc:spChg chg="topLvl">
          <ac:chgData name="Paul Secord" userId="622f9637-746b-4d17-9523-082566a9934d" providerId="ADAL" clId="{F5A0741B-E80C-4DC4-929C-661D12E87ABF}" dt="2021-07-08T18:39:54.004" v="18" actId="165"/>
          <ac:spMkLst>
            <pc:docMk/>
            <pc:sldMk cId="3369141318" sldId="2134805668"/>
            <ac:spMk id="12" creationId="{6E7CF2DC-1F48-44DC-AFFA-1E7D006027C4}"/>
          </ac:spMkLst>
        </pc:spChg>
        <pc:spChg chg="mod">
          <ac:chgData name="Paul Secord" userId="622f9637-746b-4d17-9523-082566a9934d" providerId="ADAL" clId="{F5A0741B-E80C-4DC4-929C-661D12E87ABF}" dt="2021-07-08T18:39:19.401" v="15" actId="962"/>
          <ac:spMkLst>
            <pc:docMk/>
            <pc:sldMk cId="3369141318" sldId="2134805668"/>
            <ac:spMk id="14" creationId="{F3A35DE8-2B6C-4AE4-9BDE-F5900F4D8233}"/>
          </ac:spMkLst>
        </pc:spChg>
        <pc:spChg chg="topLvl">
          <ac:chgData name="Paul Secord" userId="622f9637-746b-4d17-9523-082566a9934d" providerId="ADAL" clId="{F5A0741B-E80C-4DC4-929C-661D12E87ABF}" dt="2021-07-08T18:39:59.118" v="19" actId="165"/>
          <ac:spMkLst>
            <pc:docMk/>
            <pc:sldMk cId="3369141318" sldId="2134805668"/>
            <ac:spMk id="15" creationId="{06EAE8DD-3FA8-4174-A0B8-A96ABF6FF14E}"/>
          </ac:spMkLst>
        </pc:spChg>
        <pc:spChg chg="topLvl">
          <ac:chgData name="Paul Secord" userId="622f9637-746b-4d17-9523-082566a9934d" providerId="ADAL" clId="{F5A0741B-E80C-4DC4-929C-661D12E87ABF}" dt="2021-07-08T18:39:59.118" v="19" actId="165"/>
          <ac:spMkLst>
            <pc:docMk/>
            <pc:sldMk cId="3369141318" sldId="2134805668"/>
            <ac:spMk id="16" creationId="{E51DC029-F441-490C-A112-B71027F1786B}"/>
          </ac:spMkLst>
        </pc:spChg>
        <pc:grpChg chg="mod">
          <ac:chgData name="Paul Secord" userId="622f9637-746b-4d17-9523-082566a9934d" providerId="ADAL" clId="{F5A0741B-E80C-4DC4-929C-661D12E87ABF}" dt="2021-07-08T18:38:44.652" v="9" actId="962"/>
          <ac:grpSpMkLst>
            <pc:docMk/>
            <pc:sldMk cId="3369141318" sldId="2134805668"/>
            <ac:grpSpMk id="22" creationId="{0ACCCAA0-975B-4640-82D3-0E101924E1E7}"/>
          </ac:grpSpMkLst>
        </pc:grpChg>
        <pc:grpChg chg="mod">
          <ac:chgData name="Paul Secord" userId="622f9637-746b-4d17-9523-082566a9934d" providerId="ADAL" clId="{F5A0741B-E80C-4DC4-929C-661D12E87ABF}" dt="2021-07-08T18:39:11.789" v="13" actId="962"/>
          <ac:grpSpMkLst>
            <pc:docMk/>
            <pc:sldMk cId="3369141318" sldId="2134805668"/>
            <ac:grpSpMk id="23" creationId="{4BC3447F-42F2-40E5-BFF9-C8322232389B}"/>
          </ac:grpSpMkLst>
        </pc:grpChg>
        <pc:grpChg chg="mod">
          <ac:chgData name="Paul Secord" userId="622f9637-746b-4d17-9523-082566a9934d" providerId="ADAL" clId="{F5A0741B-E80C-4DC4-929C-661D12E87ABF}" dt="2021-07-08T18:39:31.792" v="17" actId="962"/>
          <ac:grpSpMkLst>
            <pc:docMk/>
            <pc:sldMk cId="3369141318" sldId="2134805668"/>
            <ac:grpSpMk id="24" creationId="{E91629B5-44D9-41B9-A713-D13CD199C542}"/>
          </ac:grpSpMkLst>
        </pc:grpChg>
        <pc:grpChg chg="del">
          <ac:chgData name="Paul Secord" userId="622f9637-746b-4d17-9523-082566a9934d" providerId="ADAL" clId="{F5A0741B-E80C-4DC4-929C-661D12E87ABF}" dt="2021-07-08T18:39:54.004" v="18" actId="165"/>
          <ac:grpSpMkLst>
            <pc:docMk/>
            <pc:sldMk cId="3369141318" sldId="2134805668"/>
            <ac:grpSpMk id="25" creationId="{66D602D9-D2E5-4984-B896-0339A63A2D79}"/>
          </ac:grpSpMkLst>
        </pc:grpChg>
        <pc:grpChg chg="del">
          <ac:chgData name="Paul Secord" userId="622f9637-746b-4d17-9523-082566a9934d" providerId="ADAL" clId="{F5A0741B-E80C-4DC4-929C-661D12E87ABF}" dt="2021-07-08T18:39:59.118" v="19" actId="165"/>
          <ac:grpSpMkLst>
            <pc:docMk/>
            <pc:sldMk cId="3369141318" sldId="2134805668"/>
            <ac:grpSpMk id="26" creationId="{CCC4480A-13F9-4DE1-B6C1-A7154E6E4CDF}"/>
          </ac:grpSpMkLst>
        </pc:grpChg>
      </pc:sldChg>
      <pc:sldChg chg="modSp">
        <pc:chgData name="Paul Secord" userId="622f9637-746b-4d17-9523-082566a9934d" providerId="ADAL" clId="{F5A0741B-E80C-4DC4-929C-661D12E87ABF}" dt="2021-07-08T18:49:16" v="77" actId="13244"/>
        <pc:sldMkLst>
          <pc:docMk/>
          <pc:sldMk cId="3064050573" sldId="2134805671"/>
        </pc:sldMkLst>
        <pc:spChg chg="mod">
          <ac:chgData name="Paul Secord" userId="622f9637-746b-4d17-9523-082566a9934d" providerId="ADAL" clId="{F5A0741B-E80C-4DC4-929C-661D12E87ABF}" dt="2021-07-08T18:49:16" v="77" actId="13244"/>
          <ac:spMkLst>
            <pc:docMk/>
            <pc:sldMk cId="3064050573" sldId="2134805671"/>
            <ac:spMk id="2" creationId="{6C806740-1776-405F-B998-0FEEADEE9D87}"/>
          </ac:spMkLst>
        </pc:spChg>
      </pc:sldChg>
      <pc:sldChg chg="delSp mod delAnim">
        <pc:chgData name="Paul Secord" userId="622f9637-746b-4d17-9523-082566a9934d" providerId="ADAL" clId="{F5A0741B-E80C-4DC4-929C-661D12E87ABF}" dt="2021-07-08T18:40:42.272" v="24" actId="165"/>
        <pc:sldMkLst>
          <pc:docMk/>
          <pc:sldMk cId="1635898493" sldId="2134805672"/>
        </pc:sldMkLst>
        <pc:spChg chg="topLvl">
          <ac:chgData name="Paul Secord" userId="622f9637-746b-4d17-9523-082566a9934d" providerId="ADAL" clId="{F5A0741B-E80C-4DC4-929C-661D12E87ABF}" dt="2021-07-08T18:40:32.466" v="23" actId="165"/>
          <ac:spMkLst>
            <pc:docMk/>
            <pc:sldMk cId="1635898493" sldId="2134805672"/>
            <ac:spMk id="10" creationId="{079D17F8-8F9E-4811-8A87-73881A9F957F}"/>
          </ac:spMkLst>
        </pc:spChg>
        <pc:spChg chg="topLvl">
          <ac:chgData name="Paul Secord" userId="622f9637-746b-4d17-9523-082566a9934d" providerId="ADAL" clId="{F5A0741B-E80C-4DC4-929C-661D12E87ABF}" dt="2021-07-08T18:40:16.060" v="20" actId="165"/>
          <ac:spMkLst>
            <pc:docMk/>
            <pc:sldMk cId="1635898493" sldId="2134805672"/>
            <ac:spMk id="11" creationId="{A4C32A7E-5BFE-44B1-B51D-371F91E51223}"/>
          </ac:spMkLst>
        </pc:spChg>
        <pc:spChg chg="topLvl">
          <ac:chgData name="Paul Secord" userId="622f9637-746b-4d17-9523-082566a9934d" providerId="ADAL" clId="{F5A0741B-E80C-4DC4-929C-661D12E87ABF}" dt="2021-07-08T18:40:32.466" v="23" actId="165"/>
          <ac:spMkLst>
            <pc:docMk/>
            <pc:sldMk cId="1635898493" sldId="2134805672"/>
            <ac:spMk id="12" creationId="{6E7CF2DC-1F48-44DC-AFFA-1E7D006027C4}"/>
          </ac:spMkLst>
        </pc:spChg>
        <pc:spChg chg="topLvl">
          <ac:chgData name="Paul Secord" userId="622f9637-746b-4d17-9523-082566a9934d" providerId="ADAL" clId="{F5A0741B-E80C-4DC4-929C-661D12E87ABF}" dt="2021-07-08T18:40:20.527" v="21" actId="165"/>
          <ac:spMkLst>
            <pc:docMk/>
            <pc:sldMk cId="1635898493" sldId="2134805672"/>
            <ac:spMk id="13" creationId="{5B13AB83-968B-40E7-B792-E9029010F9A2}"/>
          </ac:spMkLst>
        </pc:spChg>
        <pc:spChg chg="topLvl">
          <ac:chgData name="Paul Secord" userId="622f9637-746b-4d17-9523-082566a9934d" providerId="ADAL" clId="{F5A0741B-E80C-4DC4-929C-661D12E87ABF}" dt="2021-07-08T18:40:25.121" v="22" actId="165"/>
          <ac:spMkLst>
            <pc:docMk/>
            <pc:sldMk cId="1635898493" sldId="2134805672"/>
            <ac:spMk id="14" creationId="{F3A35DE8-2B6C-4AE4-9BDE-F5900F4D8233}"/>
          </ac:spMkLst>
        </pc:spChg>
        <pc:spChg chg="topLvl">
          <ac:chgData name="Paul Secord" userId="622f9637-746b-4d17-9523-082566a9934d" providerId="ADAL" clId="{F5A0741B-E80C-4DC4-929C-661D12E87ABF}" dt="2021-07-08T18:40:42.272" v="24" actId="165"/>
          <ac:spMkLst>
            <pc:docMk/>
            <pc:sldMk cId="1635898493" sldId="2134805672"/>
            <ac:spMk id="15" creationId="{06EAE8DD-3FA8-4174-A0B8-A96ABF6FF14E}"/>
          </ac:spMkLst>
        </pc:spChg>
        <pc:spChg chg="topLvl">
          <ac:chgData name="Paul Secord" userId="622f9637-746b-4d17-9523-082566a9934d" providerId="ADAL" clId="{F5A0741B-E80C-4DC4-929C-661D12E87ABF}" dt="2021-07-08T18:40:42.272" v="24" actId="165"/>
          <ac:spMkLst>
            <pc:docMk/>
            <pc:sldMk cId="1635898493" sldId="2134805672"/>
            <ac:spMk id="16" creationId="{E51DC029-F441-490C-A112-B71027F1786B}"/>
          </ac:spMkLst>
        </pc:spChg>
        <pc:spChg chg="topLvl">
          <ac:chgData name="Paul Secord" userId="622f9637-746b-4d17-9523-082566a9934d" providerId="ADAL" clId="{F5A0741B-E80C-4DC4-929C-661D12E87ABF}" dt="2021-07-08T18:40:16.060" v="20" actId="165"/>
          <ac:spMkLst>
            <pc:docMk/>
            <pc:sldMk cId="1635898493" sldId="2134805672"/>
            <ac:spMk id="18" creationId="{DEBD9CE4-581B-4972-9780-C3698F82B797}"/>
          </ac:spMkLst>
        </pc:spChg>
        <pc:spChg chg="topLvl">
          <ac:chgData name="Paul Secord" userId="622f9637-746b-4d17-9523-082566a9934d" providerId="ADAL" clId="{F5A0741B-E80C-4DC4-929C-661D12E87ABF}" dt="2021-07-08T18:40:20.527" v="21" actId="165"/>
          <ac:spMkLst>
            <pc:docMk/>
            <pc:sldMk cId="1635898493" sldId="2134805672"/>
            <ac:spMk id="19" creationId="{55BF9D42-EA96-44C4-BD39-65B0BB5B877B}"/>
          </ac:spMkLst>
        </pc:spChg>
        <pc:spChg chg="topLvl">
          <ac:chgData name="Paul Secord" userId="622f9637-746b-4d17-9523-082566a9934d" providerId="ADAL" clId="{F5A0741B-E80C-4DC4-929C-661D12E87ABF}" dt="2021-07-08T18:40:25.121" v="22" actId="165"/>
          <ac:spMkLst>
            <pc:docMk/>
            <pc:sldMk cId="1635898493" sldId="2134805672"/>
            <ac:spMk id="20" creationId="{773BD5CE-B92B-4D69-87EC-1D89CF8B6F10}"/>
          </ac:spMkLst>
        </pc:spChg>
        <pc:grpChg chg="del">
          <ac:chgData name="Paul Secord" userId="622f9637-746b-4d17-9523-082566a9934d" providerId="ADAL" clId="{F5A0741B-E80C-4DC4-929C-661D12E87ABF}" dt="2021-07-08T18:40:16.060" v="20" actId="165"/>
          <ac:grpSpMkLst>
            <pc:docMk/>
            <pc:sldMk cId="1635898493" sldId="2134805672"/>
            <ac:grpSpMk id="22" creationId="{0ACCCAA0-975B-4640-82D3-0E101924E1E7}"/>
          </ac:grpSpMkLst>
        </pc:grpChg>
        <pc:grpChg chg="del">
          <ac:chgData name="Paul Secord" userId="622f9637-746b-4d17-9523-082566a9934d" providerId="ADAL" clId="{F5A0741B-E80C-4DC4-929C-661D12E87ABF}" dt="2021-07-08T18:40:20.527" v="21" actId="165"/>
          <ac:grpSpMkLst>
            <pc:docMk/>
            <pc:sldMk cId="1635898493" sldId="2134805672"/>
            <ac:grpSpMk id="23" creationId="{4BC3447F-42F2-40E5-BFF9-C8322232389B}"/>
          </ac:grpSpMkLst>
        </pc:grpChg>
        <pc:grpChg chg="del">
          <ac:chgData name="Paul Secord" userId="622f9637-746b-4d17-9523-082566a9934d" providerId="ADAL" clId="{F5A0741B-E80C-4DC4-929C-661D12E87ABF}" dt="2021-07-08T18:40:25.121" v="22" actId="165"/>
          <ac:grpSpMkLst>
            <pc:docMk/>
            <pc:sldMk cId="1635898493" sldId="2134805672"/>
            <ac:grpSpMk id="24" creationId="{E91629B5-44D9-41B9-A713-D13CD199C542}"/>
          </ac:grpSpMkLst>
        </pc:grpChg>
        <pc:grpChg chg="del">
          <ac:chgData name="Paul Secord" userId="622f9637-746b-4d17-9523-082566a9934d" providerId="ADAL" clId="{F5A0741B-E80C-4DC4-929C-661D12E87ABF}" dt="2021-07-08T18:40:32.466" v="23" actId="165"/>
          <ac:grpSpMkLst>
            <pc:docMk/>
            <pc:sldMk cId="1635898493" sldId="2134805672"/>
            <ac:grpSpMk id="25" creationId="{66D602D9-D2E5-4984-B896-0339A63A2D79}"/>
          </ac:grpSpMkLst>
        </pc:grpChg>
        <pc:grpChg chg="del">
          <ac:chgData name="Paul Secord" userId="622f9637-746b-4d17-9523-082566a9934d" providerId="ADAL" clId="{F5A0741B-E80C-4DC4-929C-661D12E87ABF}" dt="2021-07-08T18:40:42.272" v="24" actId="165"/>
          <ac:grpSpMkLst>
            <pc:docMk/>
            <pc:sldMk cId="1635898493" sldId="2134805672"/>
            <ac:grpSpMk id="26" creationId="{CCC4480A-13F9-4DE1-B6C1-A7154E6E4CDF}"/>
          </ac:grpSpMkLst>
        </pc:grpChg>
      </pc:sldChg>
    </pc:docChg>
  </pc:docChgLst>
  <pc:docChgLst>
    <pc:chgData name="Michael Venables (Red Door Collaborative LLC)" userId="91b429b7-3a8a-4124-97e7-4383402e7224" providerId="ADAL" clId="{8FE3D505-01AC-490F-89C6-51134CBB07EA}"/>
    <pc:docChg chg="undo custSel modSld">
      <pc:chgData name="Michael Venables (Red Door Collaborative LLC)" userId="91b429b7-3a8a-4124-97e7-4383402e7224" providerId="ADAL" clId="{8FE3D505-01AC-490F-89C6-51134CBB07EA}" dt="2021-07-07T20:13:09.391" v="30" actId="20577"/>
      <pc:docMkLst>
        <pc:docMk/>
      </pc:docMkLst>
      <pc:sldChg chg="modSp mod">
        <pc:chgData name="Michael Venables (Red Door Collaborative LLC)" userId="91b429b7-3a8a-4124-97e7-4383402e7224" providerId="ADAL" clId="{8FE3D505-01AC-490F-89C6-51134CBB07EA}" dt="2021-07-07T20:13:09.391" v="30" actId="20577"/>
        <pc:sldMkLst>
          <pc:docMk/>
          <pc:sldMk cId="157936633" sldId="2076137560"/>
        </pc:sldMkLst>
        <pc:spChg chg="mod">
          <ac:chgData name="Michael Venables (Red Door Collaborative LLC)" userId="91b429b7-3a8a-4124-97e7-4383402e7224" providerId="ADAL" clId="{8FE3D505-01AC-490F-89C6-51134CBB07EA}" dt="2021-07-07T20:13:09.391" v="30" actId="20577"/>
          <ac:spMkLst>
            <pc:docMk/>
            <pc:sldMk cId="157936633" sldId="2076137560"/>
            <ac:spMk id="2" creationId="{FA1F9397-4B3F-4DD5-A3C2-82220FCD8F89}"/>
          </ac:spMkLst>
        </pc:spChg>
      </pc:sldChg>
      <pc:sldChg chg="modSp mod">
        <pc:chgData name="Michael Venables (Red Door Collaborative LLC)" userId="91b429b7-3a8a-4124-97e7-4383402e7224" providerId="ADAL" clId="{8FE3D505-01AC-490F-89C6-51134CBB07EA}" dt="2021-07-07T20:11:32.613" v="29" actId="21"/>
        <pc:sldMkLst>
          <pc:docMk/>
          <pc:sldMk cId="1443897692" sldId="2076137823"/>
        </pc:sldMkLst>
        <pc:spChg chg="mod">
          <ac:chgData name="Michael Venables (Red Door Collaborative LLC)" userId="91b429b7-3a8a-4124-97e7-4383402e7224" providerId="ADAL" clId="{8FE3D505-01AC-490F-89C6-51134CBB07EA}" dt="2021-07-07T20:11:32.613" v="29" actId="21"/>
          <ac:spMkLst>
            <pc:docMk/>
            <pc:sldMk cId="1443897692" sldId="2076137823"/>
            <ac:spMk id="4" creationId="{00000000-0000-0000-0000-000000000000}"/>
          </ac:spMkLst>
        </pc:spChg>
      </pc:sldChg>
      <pc:sldChg chg="modSp mod">
        <pc:chgData name="Michael Venables (Red Door Collaborative LLC)" userId="91b429b7-3a8a-4124-97e7-4383402e7224" providerId="ADAL" clId="{8FE3D505-01AC-490F-89C6-51134CBB07EA}" dt="2021-07-07T19:59:31.078" v="3" actId="20577"/>
        <pc:sldMkLst>
          <pc:docMk/>
          <pc:sldMk cId="130504044" sldId="2076137828"/>
        </pc:sldMkLst>
        <pc:spChg chg="mod">
          <ac:chgData name="Michael Venables (Red Door Collaborative LLC)" userId="91b429b7-3a8a-4124-97e7-4383402e7224" providerId="ADAL" clId="{8FE3D505-01AC-490F-89C6-51134CBB07EA}" dt="2021-07-07T19:59:31.078" v="3" actId="20577"/>
          <ac:spMkLst>
            <pc:docMk/>
            <pc:sldMk cId="130504044" sldId="2076137828"/>
            <ac:spMk id="4" creationId="{00000000-0000-0000-0000-000000000000}"/>
          </ac:spMkLst>
        </pc:spChg>
      </pc:sldChg>
      <pc:sldChg chg="modSp mod modNotesTx">
        <pc:chgData name="Michael Venables (Red Door Collaborative LLC)" userId="91b429b7-3a8a-4124-97e7-4383402e7224" providerId="ADAL" clId="{8FE3D505-01AC-490F-89C6-51134CBB07EA}" dt="2021-07-07T20:09:28.352" v="15" actId="20577"/>
        <pc:sldMkLst>
          <pc:docMk/>
          <pc:sldMk cId="1009854136" sldId="2076137846"/>
        </pc:sldMkLst>
        <pc:spChg chg="mod">
          <ac:chgData name="Michael Venables (Red Door Collaborative LLC)" userId="91b429b7-3a8a-4124-97e7-4383402e7224" providerId="ADAL" clId="{8FE3D505-01AC-490F-89C6-51134CBB07EA}" dt="2021-07-07T20:09:28.352" v="15" actId="20577"/>
          <ac:spMkLst>
            <pc:docMk/>
            <pc:sldMk cId="1009854136" sldId="2076137846"/>
            <ac:spMk id="2" creationId="{6C806740-1776-405F-B998-0FEEADEE9D87}"/>
          </ac:spMkLst>
        </pc:spChg>
      </pc:sldChg>
      <pc:sldChg chg="modSp">
        <pc:chgData name="Michael Venables (Red Door Collaborative LLC)" userId="91b429b7-3a8a-4124-97e7-4383402e7224" providerId="ADAL" clId="{8FE3D505-01AC-490F-89C6-51134CBB07EA}" dt="2021-07-07T19:59:44.421" v="7" actId="20577"/>
        <pc:sldMkLst>
          <pc:docMk/>
          <pc:sldMk cId="97454866" sldId="2076137890"/>
        </pc:sldMkLst>
        <pc:spChg chg="mod">
          <ac:chgData name="Michael Venables (Red Door Collaborative LLC)" userId="91b429b7-3a8a-4124-97e7-4383402e7224" providerId="ADAL" clId="{8FE3D505-01AC-490F-89C6-51134CBB07EA}" dt="2021-07-07T19:59:44.421" v="7" actId="20577"/>
          <ac:spMkLst>
            <pc:docMk/>
            <pc:sldMk cId="97454866" sldId="2076137890"/>
            <ac:spMk id="17" creationId="{6B7C205D-72A3-3643-AC08-069823F06880}"/>
          </ac:spMkLst>
        </pc:spChg>
      </pc:sldChg>
      <pc:sldChg chg="modSp mod">
        <pc:chgData name="Michael Venables (Red Door Collaborative LLC)" userId="91b429b7-3a8a-4124-97e7-4383402e7224" providerId="ADAL" clId="{8FE3D505-01AC-490F-89C6-51134CBB07EA}" dt="2021-07-07T20:06:53.199" v="11" actId="20577"/>
        <pc:sldMkLst>
          <pc:docMk/>
          <pc:sldMk cId="3369141318" sldId="2134805668"/>
        </pc:sldMkLst>
        <pc:spChg chg="mod">
          <ac:chgData name="Michael Venables (Red Door Collaborative LLC)" userId="91b429b7-3a8a-4124-97e7-4383402e7224" providerId="ADAL" clId="{8FE3D505-01AC-490F-89C6-51134CBB07EA}" dt="2021-07-07T20:06:53.199" v="11" actId="20577"/>
          <ac:spMkLst>
            <pc:docMk/>
            <pc:sldMk cId="3369141318" sldId="2134805668"/>
            <ac:spMk id="2" creationId="{891EB6A9-8B20-4CE2-B6D6-83A23618A479}"/>
          </ac:spMkLst>
        </pc:spChg>
        <pc:spChg chg="mod">
          <ac:chgData name="Michael Venables (Red Door Collaborative LLC)" userId="91b429b7-3a8a-4124-97e7-4383402e7224" providerId="ADAL" clId="{8FE3D505-01AC-490F-89C6-51134CBB07EA}" dt="2021-07-07T20:06:44.437" v="9" actId="20577"/>
          <ac:spMkLst>
            <pc:docMk/>
            <pc:sldMk cId="3369141318" sldId="2134805668"/>
            <ac:spMk id="4" creationId="{013FA7E5-53D0-40C6-A350-7B9B13C7E40D}"/>
          </ac:spMkLst>
        </pc:spChg>
      </pc:sldChg>
    </pc:docChg>
  </pc:docChgLst>
  <pc:docChgLst>
    <pc:chgData name="Michael Venables (Red Door Collaborative LLC)" userId="S::v-micven@microsoft.com::91b429b7-3a8a-4124-97e7-4383402e7224" providerId="AD" clId="Web-{6C00E735-E34E-4C94-9EBE-54D69FB386AD}"/>
    <pc:docChg chg="modSld">
      <pc:chgData name="Michael Venables (Red Door Collaborative LLC)" userId="S::v-micven@microsoft.com::91b429b7-3a8a-4124-97e7-4383402e7224" providerId="AD" clId="Web-{6C00E735-E34E-4C94-9EBE-54D69FB386AD}" dt="2021-07-07T19:54:49.814" v="2" actId="20577"/>
      <pc:docMkLst>
        <pc:docMk/>
      </pc:docMkLst>
      <pc:sldChg chg="modSp">
        <pc:chgData name="Michael Venables (Red Door Collaborative LLC)" userId="S::v-micven@microsoft.com::91b429b7-3a8a-4124-97e7-4383402e7224" providerId="AD" clId="Web-{6C00E735-E34E-4C94-9EBE-54D69FB386AD}" dt="2021-07-07T19:54:49.814" v="2" actId="20577"/>
        <pc:sldMkLst>
          <pc:docMk/>
          <pc:sldMk cId="2396105803" sldId="2134805666"/>
        </pc:sldMkLst>
        <pc:spChg chg="mod">
          <ac:chgData name="Michael Venables (Red Door Collaborative LLC)" userId="S::v-micven@microsoft.com::91b429b7-3a8a-4124-97e7-4383402e7224" providerId="AD" clId="Web-{6C00E735-E34E-4C94-9EBE-54D69FB386AD}" dt="2021-07-07T19:54:49.814" v="2" actId="20577"/>
          <ac:spMkLst>
            <pc:docMk/>
            <pc:sldMk cId="2396105803" sldId="2134805666"/>
            <ac:spMk id="2" creationId="{184FA6B1-2B24-4214-9ED8-171E32F22D18}"/>
          </ac:spMkLst>
        </pc:spChg>
      </pc:sldChg>
    </pc:docChg>
  </pc:docChgLst>
  <pc:docChgLst>
    <pc:chgData name="Michael Venables (Red Door Collaborative LLC)" userId="S::v-micven@microsoft.com::91b429b7-3a8a-4124-97e7-4383402e7224" providerId="AD" clId="Web-{28D6A294-4D2A-4CCB-B456-8EFA2C2219CA}"/>
    <pc:docChg chg="modSld">
      <pc:chgData name="Michael Venables (Red Door Collaborative LLC)" userId="S::v-micven@microsoft.com::91b429b7-3a8a-4124-97e7-4383402e7224" providerId="AD" clId="Web-{28D6A294-4D2A-4CCB-B456-8EFA2C2219CA}" dt="2021-07-07T19:51:19.663" v="1" actId="20577"/>
      <pc:docMkLst>
        <pc:docMk/>
      </pc:docMkLst>
      <pc:sldChg chg="modSp">
        <pc:chgData name="Michael Venables (Red Door Collaborative LLC)" userId="S::v-micven@microsoft.com::91b429b7-3a8a-4124-97e7-4383402e7224" providerId="AD" clId="Web-{28D6A294-4D2A-4CCB-B456-8EFA2C2219CA}" dt="2021-07-07T19:51:19.663" v="1" actId="20577"/>
        <pc:sldMkLst>
          <pc:docMk/>
          <pc:sldMk cId="3790413215" sldId="2076137928"/>
        </pc:sldMkLst>
        <pc:spChg chg="mod">
          <ac:chgData name="Michael Venables (Red Door Collaborative LLC)" userId="S::v-micven@microsoft.com::91b429b7-3a8a-4124-97e7-4383402e7224" providerId="AD" clId="Web-{28D6A294-4D2A-4CCB-B456-8EFA2C2219CA}" dt="2021-07-07T19:51:19.663" v="1" actId="20577"/>
          <ac:spMkLst>
            <pc:docMk/>
            <pc:sldMk cId="3790413215" sldId="2076137928"/>
            <ac:spMk id="17414" creationId="{00000000-0000-0000-0000-000000000000}"/>
          </ac:spMkLst>
        </pc:spChg>
      </pc:sldChg>
    </pc:docChg>
  </pc:docChgLst>
  <pc:docChgLst>
    <pc:chgData name="Michael Venables" userId="91b429b7-3a8a-4124-97e7-4383402e7224" providerId="ADAL" clId="{8FE3D505-01AC-490F-89C6-51134CBB07EA}"/>
    <pc:docChg chg="undo custSel addSld delSld modSld sldOrd modSection">
      <pc:chgData name="Michael Venables" userId="91b429b7-3a8a-4124-97e7-4383402e7224" providerId="ADAL" clId="{8FE3D505-01AC-490F-89C6-51134CBB07EA}" dt="2021-07-06T19:44:17.651" v="1667" actId="20577"/>
      <pc:docMkLst>
        <pc:docMk/>
      </pc:docMkLst>
      <pc:sldChg chg="addSp delSp modSp add mod ord modNotesTx">
        <pc:chgData name="Michael Venables" userId="91b429b7-3a8a-4124-97e7-4383402e7224" providerId="ADAL" clId="{8FE3D505-01AC-490F-89C6-51134CBB07EA}" dt="2021-07-06T19:30:36.272" v="1586" actId="20577"/>
        <pc:sldMkLst>
          <pc:docMk/>
          <pc:sldMk cId="157936633" sldId="2076137560"/>
        </pc:sldMkLst>
        <pc:spChg chg="mod">
          <ac:chgData name="Michael Venables" userId="91b429b7-3a8a-4124-97e7-4383402e7224" providerId="ADAL" clId="{8FE3D505-01AC-490F-89C6-51134CBB07EA}" dt="2021-07-06T19:19:25.754" v="736" actId="1076"/>
          <ac:spMkLst>
            <pc:docMk/>
            <pc:sldMk cId="157936633" sldId="2076137560"/>
            <ac:spMk id="2" creationId="{FA1F9397-4B3F-4DD5-A3C2-82220FCD8F89}"/>
          </ac:spMkLst>
        </pc:spChg>
        <pc:spChg chg="add del mod">
          <ac:chgData name="Michael Venables" userId="91b429b7-3a8a-4124-97e7-4383402e7224" providerId="ADAL" clId="{8FE3D505-01AC-490F-89C6-51134CBB07EA}" dt="2021-07-06T18:37:19.271" v="150" actId="478"/>
          <ac:spMkLst>
            <pc:docMk/>
            <pc:sldMk cId="157936633" sldId="2076137560"/>
            <ac:spMk id="4" creationId="{5CD39091-37FF-4126-B596-F78AF8B4A1C1}"/>
          </ac:spMkLst>
        </pc:spChg>
        <pc:spChg chg="mod">
          <ac:chgData name="Michael Venables" userId="91b429b7-3a8a-4124-97e7-4383402e7224" providerId="ADAL" clId="{8FE3D505-01AC-490F-89C6-51134CBB07EA}" dt="2021-07-06T19:19:48.633" v="738" actId="20577"/>
          <ac:spMkLst>
            <pc:docMk/>
            <pc:sldMk cId="157936633" sldId="2076137560"/>
            <ac:spMk id="5" creationId="{8005A54D-3F1C-416E-91BC-EEAB5994949F}"/>
          </ac:spMkLst>
        </pc:spChg>
        <pc:spChg chg="add mod">
          <ac:chgData name="Michael Venables" userId="91b429b7-3a8a-4124-97e7-4383402e7224" providerId="ADAL" clId="{8FE3D505-01AC-490F-89C6-51134CBB07EA}" dt="2021-07-06T18:52:32.935" v="717" actId="554"/>
          <ac:spMkLst>
            <pc:docMk/>
            <pc:sldMk cId="157936633" sldId="2076137560"/>
            <ac:spMk id="6" creationId="{9C3242FE-7567-4C93-8E31-D37373C2E560}"/>
          </ac:spMkLst>
        </pc:spChg>
        <pc:spChg chg="mod">
          <ac:chgData name="Michael Venables" userId="91b429b7-3a8a-4124-97e7-4383402e7224" providerId="ADAL" clId="{8FE3D505-01AC-490F-89C6-51134CBB07EA}" dt="2021-07-06T18:43:05.055" v="251" actId="1076"/>
          <ac:spMkLst>
            <pc:docMk/>
            <pc:sldMk cId="157936633" sldId="2076137560"/>
            <ac:spMk id="7" creationId="{B0518BBE-EF43-4E26-B4C8-8AB7CAE175E9}"/>
          </ac:spMkLst>
        </pc:spChg>
        <pc:spChg chg="del">
          <ac:chgData name="Michael Venables" userId="91b429b7-3a8a-4124-97e7-4383402e7224" providerId="ADAL" clId="{8FE3D505-01AC-490F-89C6-51134CBB07EA}" dt="2021-07-06T18:37:08.974" v="148" actId="478"/>
          <ac:spMkLst>
            <pc:docMk/>
            <pc:sldMk cId="157936633" sldId="2076137560"/>
            <ac:spMk id="9" creationId="{2C086B1A-6CCD-45AE-8ABC-0A75FEA30987}"/>
          </ac:spMkLst>
        </pc:spChg>
      </pc:sldChg>
      <pc:sldChg chg="modSp add mod modNotesTx">
        <pc:chgData name="Michael Venables" userId="91b429b7-3a8a-4124-97e7-4383402e7224" providerId="ADAL" clId="{8FE3D505-01AC-490F-89C6-51134CBB07EA}" dt="2021-07-06T19:44:17.651" v="1667" actId="20577"/>
        <pc:sldMkLst>
          <pc:docMk/>
          <pc:sldMk cId="1578674828" sldId="2076137562"/>
        </pc:sldMkLst>
        <pc:spChg chg="mod">
          <ac:chgData name="Michael Venables" userId="91b429b7-3a8a-4124-97e7-4383402e7224" providerId="ADAL" clId="{8FE3D505-01AC-490F-89C6-51134CBB07EA}" dt="2021-07-06T18:42:33.199" v="246" actId="1076"/>
          <ac:spMkLst>
            <pc:docMk/>
            <pc:sldMk cId="1578674828" sldId="2076137562"/>
            <ac:spMk id="7" creationId="{B0518BBE-EF43-4E26-B4C8-8AB7CAE175E9}"/>
          </ac:spMkLst>
        </pc:spChg>
      </pc:sldChg>
      <pc:sldChg chg="modNotesTx">
        <pc:chgData name="Michael Venables" userId="91b429b7-3a8a-4124-97e7-4383402e7224" providerId="ADAL" clId="{8FE3D505-01AC-490F-89C6-51134CBB07EA}" dt="2021-07-06T19:25:30.615" v="1019" actId="20577"/>
        <pc:sldMkLst>
          <pc:docMk/>
          <pc:sldMk cId="1745609036" sldId="2076137854"/>
        </pc:sldMkLst>
      </pc:sldChg>
      <pc:sldChg chg="modSp add del mod ord">
        <pc:chgData name="Michael Venables" userId="91b429b7-3a8a-4124-97e7-4383402e7224" providerId="ADAL" clId="{8FE3D505-01AC-490F-89C6-51134CBB07EA}" dt="2021-07-06T19:37:09.290" v="1633" actId="1076"/>
        <pc:sldMkLst>
          <pc:docMk/>
          <pc:sldMk cId="3790413215" sldId="2076137928"/>
        </pc:sldMkLst>
        <pc:spChg chg="mod">
          <ac:chgData name="Michael Venables" userId="91b429b7-3a8a-4124-97e7-4383402e7224" providerId="ADAL" clId="{8FE3D505-01AC-490F-89C6-51134CBB07EA}" dt="2021-07-06T19:35:29.900" v="1628" actId="2711"/>
          <ac:spMkLst>
            <pc:docMk/>
            <pc:sldMk cId="3790413215" sldId="2076137928"/>
            <ac:spMk id="7" creationId="{747C0775-4DE6-4707-9F46-95D23CDFCFAA}"/>
          </ac:spMkLst>
        </pc:spChg>
        <pc:spChg chg="mod">
          <ac:chgData name="Michael Venables" userId="91b429b7-3a8a-4124-97e7-4383402e7224" providerId="ADAL" clId="{8FE3D505-01AC-490F-89C6-51134CBB07EA}" dt="2021-07-06T19:33:21.254" v="1624" actId="408"/>
          <ac:spMkLst>
            <pc:docMk/>
            <pc:sldMk cId="3790413215" sldId="2076137928"/>
            <ac:spMk id="22" creationId="{94E34DD7-808E-4B69-9FF1-94878751F56B}"/>
          </ac:spMkLst>
        </pc:spChg>
        <pc:spChg chg="mod">
          <ac:chgData name="Michael Venables" userId="91b429b7-3a8a-4124-97e7-4383402e7224" providerId="ADAL" clId="{8FE3D505-01AC-490F-89C6-51134CBB07EA}" dt="2021-07-06T19:35:29.900" v="1628" actId="2711"/>
          <ac:spMkLst>
            <pc:docMk/>
            <pc:sldMk cId="3790413215" sldId="2076137928"/>
            <ac:spMk id="23" creationId="{3B2177F6-AACC-4D4B-A3D5-5C71533A6CF3}"/>
          </ac:spMkLst>
        </pc:spChg>
        <pc:spChg chg="mod">
          <ac:chgData name="Michael Venables" userId="91b429b7-3a8a-4124-97e7-4383402e7224" providerId="ADAL" clId="{8FE3D505-01AC-490F-89C6-51134CBB07EA}" dt="2021-07-06T17:48:20.226" v="11" actId="207"/>
          <ac:spMkLst>
            <pc:docMk/>
            <pc:sldMk cId="3790413215" sldId="2076137928"/>
            <ac:spMk id="25" creationId="{5B048CF3-135C-6445-AE25-130CFF5F5A8E}"/>
          </ac:spMkLst>
        </pc:spChg>
        <pc:spChg chg="mod">
          <ac:chgData name="Michael Venables" userId="91b429b7-3a8a-4124-97e7-4383402e7224" providerId="ADAL" clId="{8FE3D505-01AC-490F-89C6-51134CBB07EA}" dt="2021-07-06T19:33:05.034" v="1622" actId="554"/>
          <ac:spMkLst>
            <pc:docMk/>
            <pc:sldMk cId="3790413215" sldId="2076137928"/>
            <ac:spMk id="29"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30" creationId="{097DC1E7-BFB4-48C6-8BAA-683CB5B3A8A7}"/>
          </ac:spMkLst>
        </pc:spChg>
        <pc:spChg chg="mod">
          <ac:chgData name="Michael Venables" userId="91b429b7-3a8a-4124-97e7-4383402e7224" providerId="ADAL" clId="{8FE3D505-01AC-490F-89C6-51134CBB07EA}" dt="2021-07-06T19:37:02.986" v="1632" actId="1076"/>
          <ac:spMkLst>
            <pc:docMk/>
            <pc:sldMk cId="3790413215" sldId="2076137928"/>
            <ac:spMk id="17409"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14"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15"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17"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18"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19"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20"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27"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28" creationId="{00000000-0000-0000-0000-000000000000}"/>
          </ac:spMkLst>
        </pc:spChg>
        <pc:spChg chg="mod">
          <ac:chgData name="Michael Venables" userId="91b429b7-3a8a-4124-97e7-4383402e7224" providerId="ADAL" clId="{8FE3D505-01AC-490F-89C6-51134CBB07EA}" dt="2021-07-06T19:37:09.290" v="1633" actId="1076"/>
          <ac:spMkLst>
            <pc:docMk/>
            <pc:sldMk cId="3790413215" sldId="2076137928"/>
            <ac:spMk id="174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There are two main components to Azure landing zones—Platform Development Velocity and the Cloud Operating Model.</a:t>
            </a:r>
          </a:p>
          <a:p>
            <a:endParaRPr lang="en-US" sz="1100">
              <a:latin typeface="Segoe"/>
            </a:endParaRPr>
          </a:p>
          <a:p>
            <a:pPr marL="171450" indent="-171450">
              <a:buFont typeface="Wingdings" panose="05000000000000000000" pitchFamily="2" charset="2"/>
              <a:buChar char="§"/>
            </a:pPr>
            <a:r>
              <a:rPr lang="en-US" sz="1100">
                <a:latin typeface="Segoe"/>
              </a:rPr>
              <a:t>Now we understand the design components in Azure landing zones. How do we get started? How do we get our customers started?</a:t>
            </a:r>
          </a:p>
          <a:p>
            <a:pPr marL="171450" indent="-171450">
              <a:buFont typeface="Wingdings" panose="05000000000000000000" pitchFamily="2" charset="2"/>
              <a:buChar char="§"/>
            </a:pPr>
            <a:r>
              <a:rPr lang="en-US" sz="1100">
                <a:latin typeface="Segoe"/>
              </a:rPr>
              <a:t>Platform Development Velocity is how fast the customer can, or wants, to develop necessary skills to efficiently manage their cloud platform.</a:t>
            </a:r>
          </a:p>
          <a:p>
            <a:pPr marL="171450" indent="-171450">
              <a:buFont typeface="Wingdings" panose="05000000000000000000" pitchFamily="2" charset="2"/>
              <a:buChar char="§"/>
            </a:pPr>
            <a:r>
              <a:rPr lang="en-US" sz="1100">
                <a:latin typeface="Segoe"/>
              </a:rPr>
              <a:t>The Cloud Operating Model is the operating model for the entire cloud environment, including landing zones and workloads planned for deployment.</a:t>
            </a:r>
          </a:p>
          <a:p>
            <a:pPr marL="0" indent="0">
              <a:buFont typeface="Wingdings" panose="05000000000000000000" pitchFamily="2" charset="2"/>
              <a:buNone/>
            </a:pPr>
            <a:endParaRPr lang="en-US" sz="1100">
              <a:latin typeface="Segoe"/>
            </a:endParaRPr>
          </a:p>
          <a:p>
            <a:pPr marL="0" indent="0">
              <a:buFont typeface="Wingdings" panose="05000000000000000000" pitchFamily="2" charset="2"/>
              <a:buNone/>
            </a:pPr>
            <a:r>
              <a:rPr lang="en-US" sz="1100">
                <a:latin typeface="Segoe"/>
              </a:rPr>
              <a:t>How do we get started with implementing Platform Development Velocity? </a:t>
            </a:r>
          </a:p>
          <a:p>
            <a:pPr marL="0" indent="0">
              <a:buFontTx/>
              <a:buNone/>
            </a:pPr>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2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&lt;</a:t>
            </a:r>
            <a:r>
              <a:rPr lang="en-US" sz="1100" b="1">
                <a:latin typeface="Segoe"/>
              </a:rPr>
              <a:t>Key point</a:t>
            </a:r>
            <a:r>
              <a:rPr lang="en-US" sz="1100">
                <a:latin typeface="Segoe"/>
              </a:rPr>
              <a:t>&gt;: Platform Development Velocity can be implemented in two ways.</a:t>
            </a:r>
          </a:p>
          <a:p>
            <a:endParaRPr lang="en-US" sz="1100">
              <a:latin typeface="Segoe"/>
            </a:endParaRPr>
          </a:p>
          <a:p>
            <a:pPr marL="171450" indent="-171450">
              <a:buFont typeface="Wingdings" panose="05000000000000000000" pitchFamily="2" charset="2"/>
              <a:buChar char="§"/>
            </a:pPr>
            <a:r>
              <a:rPr lang="en-US" sz="110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a:latin typeface="Segoe"/>
              </a:rPr>
              <a:t>[Go through options for each implementation]</a:t>
            </a:r>
          </a:p>
          <a:p>
            <a:pPr marL="0" indent="0">
              <a:buFont typeface="Wingdings" panose="05000000000000000000" pitchFamily="2" charset="2"/>
              <a:buNone/>
            </a:pPr>
            <a:r>
              <a:rPr lang="en-US" sz="1100" b="1">
                <a:latin typeface="Segoe"/>
              </a:rPr>
              <a:t>[Call out short links on CAF landing zone documentation </a:t>
            </a:r>
            <a:r>
              <a:rPr lang="en-US" sz="1100" b="0" i="1" u="none">
                <a:latin typeface="Segoe"/>
              </a:rPr>
              <a:t>and</a:t>
            </a:r>
            <a:r>
              <a:rPr lang="en-US" sz="1100" b="1">
                <a:latin typeface="Segoe"/>
              </a:rPr>
              <a:t> ARM templates for customers’ next steps (GitHub documentation).</a:t>
            </a:r>
          </a:p>
          <a:p>
            <a:pPr marL="171450" indent="-171450">
              <a:buFont typeface="Wingdings" panose="05000000000000000000" pitchFamily="2" charset="2"/>
              <a:buChar char="§"/>
            </a:pPr>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We'll encounter three key challenges with </a:t>
            </a:r>
            <a:r>
              <a:rPr lang="en-GB" sz="1800"/>
              <a:t>landing zone implementations: </a:t>
            </a:r>
            <a:r>
              <a:rPr lang="en-US" sz="1800">
                <a:latin typeface="Segoe UI" panose="020B0502040204020203" pitchFamily="34" charset="0"/>
              </a:rPr>
              <a:t>architecture complexity, operating compatibility, and lack of trust and desire for control.</a:t>
            </a:r>
            <a:endParaRPr lang="en-GB"/>
          </a:p>
          <a:p>
            <a:endParaRPr lang="en-GB"/>
          </a:p>
          <a:p>
            <a:pPr marL="171450" indent="-171450">
              <a:buFont typeface="Wingdings" panose="05000000000000000000" pitchFamily="2" charset="2"/>
              <a:buChar char="§"/>
            </a:pPr>
            <a:r>
              <a:rPr lang="en-GB"/>
              <a:t>In working with our customers and partners we have received feedback from some of the challenges they face.</a:t>
            </a:r>
          </a:p>
          <a:p>
            <a:pPr marL="171450" indent="-171450">
              <a:buFont typeface="Wingdings" panose="05000000000000000000" pitchFamily="2" charset="2"/>
              <a:buChar char="§"/>
            </a:pPr>
            <a:r>
              <a:rPr lang="en-GB"/>
              <a:t>When starting with Azure (but being accustomed to traditional IT architecture), the cloud model can get lost in translation between Technology concepts, security models, and IT management processes. </a:t>
            </a:r>
          </a:p>
          <a:p>
            <a:pPr marL="171450" indent="-171450">
              <a:buFont typeface="Wingdings" panose="05000000000000000000" pitchFamily="2" charset="2"/>
              <a:buChar char="§"/>
            </a:pPr>
            <a:r>
              <a:rPr lang="en-GB"/>
              <a:t>On top of the architectural challenges there are challenges with operating models. Traditional delivery and management of IT services is not compatible with cloud operating models. </a:t>
            </a:r>
          </a:p>
          <a:p>
            <a:pPr marL="171450" indent="-171450">
              <a:buFont typeface="Wingdings" panose="05000000000000000000" pitchFamily="2" charset="2"/>
              <a:buChar char="§"/>
            </a:pPr>
            <a:r>
              <a:rPr lang="en-GB"/>
              <a:t>Lastly our Customers and partners have a desire for control of the environment and precise and compliant platform that generates trust.  </a:t>
            </a:r>
          </a:p>
          <a:p>
            <a:pPr marL="171450" indent="-171450">
              <a:buFont typeface="Wingdings" panose="05000000000000000000" pitchFamily="2" charset="2"/>
              <a:buChar char="§"/>
            </a:pPr>
            <a:endParaRPr lang="en-GB"/>
          </a:p>
          <a:p>
            <a:pPr marL="0" indent="0">
              <a:buFont typeface="Wingdings" panose="05000000000000000000" pitchFamily="2" charset="2"/>
              <a:buNone/>
            </a:pPr>
            <a:r>
              <a:rPr lang="en-GB"/>
              <a:t>How can you start thinking about landing zones—to understand what their function (and benefit) is for customers?</a:t>
            </a:r>
          </a:p>
          <a:p>
            <a:pPr marL="0" indent="0">
              <a:buFont typeface="Wingdings" panose="05000000000000000000" pitchFamily="2" charset="2"/>
              <a:buNone/>
            </a:pPr>
            <a:endParaRPr lang="en-GB"/>
          </a:p>
        </p:txBody>
      </p:sp>
    </p:spTree>
    <p:extLst>
      <p:ext uri="{BB962C8B-B14F-4D97-AF65-F5344CB8AC3E}">
        <p14:creationId xmlns:p14="http://schemas.microsoft.com/office/powerpoint/2010/main" val="383016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Building a landing zone, is like constructing a city by selecting the necessary services to serve as a foundation. </a:t>
            </a:r>
          </a:p>
          <a:p>
            <a:endParaRPr lang="en-GB" b="0"/>
          </a:p>
          <a:p>
            <a:r>
              <a:rPr lang="en-GB" b="0"/>
              <a:t>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b="0"/>
          </a:p>
          <a:p>
            <a:r>
              <a:rPr lang="en-GB" b="0"/>
              <a:t>Major shift for centralized IT orgs in this scenario:</a:t>
            </a:r>
          </a:p>
          <a:p>
            <a:r>
              <a:rPr lang="en-GB" b="0"/>
              <a:t>to move from providing all the infrastructure (building for people to live in) to providing the zoning guides (guardrails to be in place for other business units to build their infrastructure and applications upon).</a:t>
            </a:r>
          </a:p>
          <a:p>
            <a:endParaRPr lang="en-GB" b="0"/>
          </a:p>
          <a:p>
            <a:r>
              <a:rPr lang="en-GB" b="0"/>
              <a:t>One main cloud benefit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a </a:t>
            </a:r>
            <a:r>
              <a:rPr lang="en-GB" b="0" err="1"/>
              <a:t>datacenter</a:t>
            </a:r>
            <a:r>
              <a:rPr lang="en-GB" b="0"/>
              <a:t>. You are using resources on demand, based on your need.</a:t>
            </a:r>
          </a:p>
          <a:p>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Because of this power of unlimited scale, governance problem arises. Due to sheer number of resources, governance and organization of resources turn into a challenge. Imagine a library with  a pile of books with no marking and sorting and section</a:t>
            </a:r>
            <a:r>
              <a:rPr lang="en-US" sz="1800">
                <a:latin typeface="Segoe UI" panose="020B0502040204020203" pitchFamily="34" charset="0"/>
              </a:rPr>
              <a:t>—</a:t>
            </a:r>
            <a:r>
              <a:rPr lang="en-US" sz="1800" b="0">
                <a:latin typeface="MS Shell Dlg 2" panose="020B0604030504040204" pitchFamily="34" charset="0"/>
              </a:rPr>
              <a:t>it'd be hard </a:t>
            </a:r>
            <a:r>
              <a:rPr lang="en-GB" b="0"/>
              <a:t>to find the book you want. The same applies to resources in Azure subscriptions</a:t>
            </a:r>
            <a:r>
              <a:rPr lang="en-US" sz="1800" b="0">
                <a:latin typeface="Segoe UI" panose="020B0502040204020203" pitchFamily="34" charset="0"/>
              </a:rPr>
              <a:t> </a:t>
            </a:r>
            <a:r>
              <a:rPr lang="en-GB" b="0"/>
              <a:t>if it's not organized for operational efficiency.</a:t>
            </a:r>
          </a:p>
          <a:p>
            <a:endParaRPr lang="en-GB" b="0"/>
          </a:p>
          <a:p>
            <a:r>
              <a:rPr lang="en-GB" b="0"/>
              <a:t>Enterprise scale is the answer to organizing subscription to landing zone. We build landing zone so we would know where to go and provision resources when we need them. Just like in a library when we pick up a book, we know where to go to find it or to place it.</a:t>
            </a:r>
          </a:p>
          <a:p>
            <a:endParaRPr lang="en-GB" b="0"/>
          </a:p>
          <a:p>
            <a:r>
              <a:rPr lang="en-GB" b="0"/>
              <a:t>Landing zones help with the adoption of cloud and give you a better way of organizing resources not just by type, but organization, cost and security.</a:t>
            </a:r>
          </a:p>
          <a:p>
            <a:endParaRPr lang="en-GB" b="0"/>
          </a:p>
          <a:p>
            <a:r>
              <a:rPr lang="en-GB" b="0"/>
              <a:t>Let's examine "Enterprise-scale" is—and how it can benefit your organization's cloud journey.</a:t>
            </a:r>
          </a:p>
          <a:p>
            <a:endParaRPr lang="en-GB" b="0"/>
          </a:p>
          <a:p>
            <a:endParaRPr lang="en-GB" b="0"/>
          </a:p>
          <a:p>
            <a:endParaRPr lang="en-GB" b="0"/>
          </a:p>
        </p:txBody>
      </p:sp>
      <p:sp>
        <p:nvSpPr>
          <p:cNvPr id="4" name="Slide Number Placeholder 3"/>
          <p:cNvSpPr>
            <a:spLocks noGrp="1"/>
          </p:cNvSpPr>
          <p:nvPr>
            <p:ph type="sldNum" sz="quarter" idx="5"/>
          </p:nvPr>
        </p:nvSpPr>
        <p:spPr/>
        <p:txBody>
          <a:bodyPr/>
          <a:lstStyle/>
          <a:p>
            <a:fld id="{E12369AD-D82C-4782-9A38-CE03BA09F4AE}" type="slidenum">
              <a:rPr lang="en-US" smtClean="0"/>
              <a:t>14</a:t>
            </a:fld>
            <a:endParaRPr lang="en-US"/>
          </a:p>
        </p:txBody>
      </p:sp>
    </p:spTree>
    <p:extLst>
      <p:ext uri="{BB962C8B-B14F-4D97-AF65-F5344CB8AC3E}">
        <p14:creationId xmlns:p14="http://schemas.microsoft.com/office/powerpoint/2010/main" val="80341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 architecture and reference implementation.</a:t>
            </a:r>
          </a:p>
          <a:p>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Architecture</a:t>
            </a:r>
            <a:r>
              <a:rPr lang="en-US" sz="1800">
                <a:latin typeface="Segoe UI" panose="020B0502040204020203" pitchFamily="34" charset="0"/>
              </a:rPr>
              <a:t>—</a:t>
            </a:r>
            <a:r>
              <a:rPr lang="en-US"/>
              <a:t>guidelines that are based on real-world work with our strategic customers.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Reference implementation</a:t>
            </a:r>
            <a:r>
              <a:rPr lang="en-US" sz="1800">
                <a:latin typeface="Segoe UI" panose="020B0502040204020203" pitchFamily="34" charset="0"/>
              </a:rPr>
              <a:t>—</a:t>
            </a:r>
            <a:r>
              <a:rPr lang="en-US"/>
              <a:t>first partner example on how this could be implemented.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You do not have to use this reference implementation if you are following the design guidelines and principles. In the rest of the session, we’ll discuss these 5 elements. </a:t>
            </a:r>
          </a:p>
          <a:p>
            <a:pPr marL="228600" indent="-228600">
              <a:buAutoNum type="arabicPeriod"/>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at the different parts of </a:t>
            </a:r>
            <a:r>
              <a:rPr lang="en-US" sz="1800" b="0" i="0">
                <a:solidFill>
                  <a:srgbClr val="E3E3E3"/>
                </a:solidFill>
                <a:effectLst/>
                <a:latin typeface="Segoe UI" panose="020B0502040204020203" pitchFamily="34" charset="0"/>
              </a:rPr>
              <a:t>Enterprise-scale in more detail.</a:t>
            </a:r>
            <a:endParaRPr lang="en-US" sz="1800">
              <a:latin typeface="MS Shell Dlg 2" panose="020B0604030504040204" pitchFamily="34" charset="0"/>
            </a:endParaRPr>
          </a:p>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1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The enterprise-scale architecture provides prescriptive guidance coupled with Azure best practices, and it follows design principles across the critical design areas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Let's look at what the Enterprise-scale landing zone can provide for customers.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16</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It will continue to evolve in lockstep with the Azure platform and is ultimately defined by the various design decisions the customer organization must make along their Azure journey.</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Let's take a look at what a "</a:t>
            </a:r>
            <a:r>
              <a:rPr lang="en-US" sz="1200">
                <a:cs typeface="Segoe UI"/>
              </a:rPr>
              <a:t>workload-specific ESLZ"</a:t>
            </a:r>
            <a:r>
              <a:rPr lang="en-US" sz="1200" b="0" i="0">
                <a:solidFill>
                  <a:srgbClr val="E3E3E3"/>
                </a:solidFill>
                <a:effectLst/>
                <a:latin typeface="Segoe UI" panose="020B0502040204020203" pitchFamily="34" charset="0"/>
                <a:cs typeface="Segoe UI"/>
              </a:rPr>
              <a:t> is.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17</a:t>
            </a:fld>
            <a:endParaRPr lang="en-US"/>
          </a:p>
        </p:txBody>
      </p:sp>
    </p:spTree>
    <p:extLst>
      <p:ext uri="{BB962C8B-B14F-4D97-AF65-F5344CB8AC3E}">
        <p14:creationId xmlns:p14="http://schemas.microsoft.com/office/powerpoint/2010/main" val="335243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t>
            </a:r>
            <a:r>
              <a:rPr lang="en-US" sz="1200">
                <a:cs typeface="Segoe UI"/>
              </a:rPr>
              <a:t>workload-specific ESLZ is an ESLZ that's focused on AKS.</a:t>
            </a:r>
          </a:p>
          <a:p>
            <a:endParaRPr lang="en-US" sz="1200">
              <a:cs typeface="Segoe UI"/>
            </a:endParaRPr>
          </a:p>
          <a:p>
            <a:r>
              <a:rPr lang="en-US" sz="1200">
                <a:cs typeface="Segoe UI"/>
              </a:rPr>
              <a:t>This ESLZ comprises:</a:t>
            </a:r>
          </a:p>
          <a:p>
            <a:pPr marL="171450" indent="-171450">
              <a:buFont typeface="Wingdings" panose="05000000000000000000" pitchFamily="2" charset="2"/>
              <a:buChar char="§"/>
            </a:pPr>
            <a:r>
              <a:rPr lang="en-US"/>
              <a:t>Solution and scenario-specific Landing Zone</a:t>
            </a:r>
          </a:p>
          <a:p>
            <a:pPr marL="171450" indent="-171450">
              <a:buFont typeface="Wingdings" panose="05000000000000000000" pitchFamily="2" charset="2"/>
              <a:buChar char="§"/>
            </a:pPr>
            <a:r>
              <a:rPr lang="en-US"/>
              <a:t>Focuses on the workload - </a:t>
            </a:r>
            <a:r>
              <a:rPr lang="en-US" err="1"/>
              <a:t>AppOps</a:t>
            </a:r>
            <a:endParaRPr lang="en-US"/>
          </a:p>
          <a:p>
            <a:pPr marL="171450" indent="-171450">
              <a:buFont typeface="Wingdings" panose="05000000000000000000" pitchFamily="2" charset="2"/>
              <a:buChar char="§"/>
            </a:pPr>
            <a:r>
              <a:rPr lang="en-US"/>
              <a:t>Has its own design considerations and recommendations</a:t>
            </a:r>
          </a:p>
          <a:p>
            <a:pPr marL="171450" indent="-171450">
              <a:buFont typeface="Wingdings" panose="05000000000000000000" pitchFamily="2" charset="2"/>
              <a:buChar char="§"/>
            </a:pPr>
            <a:r>
              <a:rPr lang="en-US"/>
              <a:t>Has its own reference implementation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look at "Enterprise-scale" for AKS—and how it can benefit your organization's cloud journey.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6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 architecture and reference implementation.</a:t>
            </a:r>
          </a:p>
          <a:p>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Architecture</a:t>
            </a:r>
            <a:r>
              <a:rPr lang="en-US" sz="1800">
                <a:latin typeface="Segoe UI" panose="020B0502040204020203" pitchFamily="34" charset="0"/>
              </a:rPr>
              <a:t>—</a:t>
            </a:r>
            <a:r>
              <a:rPr lang="en-US"/>
              <a:t>guidelines that are based on real-world work with our strategic customers.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Reference implementation</a:t>
            </a:r>
            <a:r>
              <a:rPr lang="en-US" sz="1800">
                <a:latin typeface="Segoe UI" panose="020B0502040204020203" pitchFamily="34" charset="0"/>
              </a:rPr>
              <a:t>—</a:t>
            </a:r>
            <a:r>
              <a:rPr lang="en-US"/>
              <a:t>first partner example on how this could be implemented.  You do not have to use this reference implementation if you are following the design guidelines and principles. In the rest of the session, we’ll discuss these 5 elements. </a:t>
            </a:r>
          </a:p>
          <a:p>
            <a:pPr marL="228600" indent="-228600">
              <a:buAutoNum type="arabicPeriod"/>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move on, and take a look at the </a:t>
            </a:r>
            <a:r>
              <a:rPr lang="en-US" sz="1800" b="0" i="0">
                <a:solidFill>
                  <a:srgbClr val="E3E3E3"/>
                </a:solidFill>
                <a:effectLst/>
                <a:latin typeface="Segoe UI" panose="020B0502040204020203" pitchFamily="34" charset="0"/>
              </a:rPr>
              <a:t>Enterprise-scale AKS conceptual reference architecture.</a:t>
            </a:r>
            <a:endParaRPr lang="en-US" sz="1800">
              <a:latin typeface="MS Shell Dlg 2"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7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58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Enterprise-scale for AKS = strategic design path and target technical state for an Azure Kubernetes Service (AKS) deployment. </a:t>
            </a:r>
            <a:endParaRPr lang="en-US" b="0" i="0">
              <a:solidFill>
                <a:srgbClr val="E3E3E3"/>
              </a:solidFill>
              <a:effectLst/>
              <a:latin typeface="Segoe UI" panose="020B0502040204020203" pitchFamily="34" charset="0"/>
            </a:endParaRPr>
          </a:p>
          <a:p>
            <a:endParaRPr lang="en-US" b="0" i="0">
              <a:solidFill>
                <a:srgbClr val="E3E3E3"/>
              </a:solidFill>
              <a:effectLst/>
              <a:latin typeface="Segoe UI" panose="020B0502040204020203" pitchFamily="34" charset="0"/>
            </a:endParaRPr>
          </a:p>
          <a:p>
            <a:pPr marL="171450" indent="-171450">
              <a:buFont typeface="Wingdings" panose="05000000000000000000" pitchFamily="2" charset="2"/>
              <a:buChar char="§"/>
            </a:pPr>
            <a:r>
              <a:rPr lang="en-US" b="0" i="0">
                <a:solidFill>
                  <a:srgbClr val="E3E3E3"/>
                </a:solidFill>
                <a:effectLst/>
                <a:latin typeface="Segoe UI" panose="020B0502040204020203" pitchFamily="34" charset="0"/>
              </a:rPr>
              <a:t>Enterprise-scale construction sets = architectural approach and reference implementation.</a:t>
            </a:r>
          </a:p>
          <a:p>
            <a:pPr marL="171450" indent="-171450">
              <a:buFont typeface="Wingdings" panose="05000000000000000000" pitchFamily="2" charset="2"/>
              <a:buChar char="§"/>
            </a:pPr>
            <a:r>
              <a:rPr lang="en-US" b="0" i="0">
                <a:solidFill>
                  <a:srgbClr val="E3E3E3"/>
                </a:solidFill>
                <a:effectLst/>
                <a:latin typeface="Segoe UI" panose="020B0502040204020203" pitchFamily="34" charset="0"/>
              </a:rPr>
              <a:t>They enable effective workload and scenario specific operationalization of landing zones on Azure—at scale and aligned with the Azure roadmap and the Microsoft Cloud Adoption Framework for Azure.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The enterprise-scale architecture provides prescriptive guidance coupled with Azure best practices, and it follows design principles across the critical design areas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In what situations would you deploy </a:t>
            </a:r>
            <a:r>
              <a:rPr lang="en-US" b="0" i="0">
                <a:solidFill>
                  <a:srgbClr val="171717"/>
                </a:solidFill>
                <a:effectLst/>
                <a:latin typeface="Segoe UI" panose="020B0502040204020203" pitchFamily="34" charset="0"/>
              </a:rPr>
              <a:t>Enterprise-scale for AKS?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1089985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Enterprise-scale for AKS is an open-source solution with a layered architecture that is adaptable.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enterprise-scale approach for AKS provides these assets to support your project:</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Modular approach, so that you can customize environment variables.</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Design guidelines to aid in evaluating critical decisions.</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The landing zone architecture</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A Microsoft-recommended AKS reference implementation based on the AKS secure baseline.</a:t>
            </a:r>
          </a:p>
          <a:p>
            <a:pPr marL="0" indent="0" algn="l">
              <a:buFont typeface="Wingdings" panose="05000000000000000000" pitchFamily="2" charset="2"/>
              <a:buNone/>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a:solidFill>
                  <a:srgbClr val="171717"/>
                </a:solidFill>
                <a:effectLst/>
                <a:latin typeface="Segoe UI" panose="020B0502040204020203" pitchFamily="34" charset="0"/>
              </a:rPr>
              <a:t>Now, let's </a:t>
            </a:r>
            <a:r>
              <a:rPr lang="en-US" b="0" i="0">
                <a:solidFill>
                  <a:srgbClr val="E3E3E3"/>
                </a:solidFill>
                <a:effectLst/>
                <a:latin typeface="Segoe UI" panose="020B0502040204020203" pitchFamily="34" charset="0"/>
              </a:rPr>
              <a:t>look at the critical design areas for Enterprise-scale for AKS.</a:t>
            </a:r>
          </a:p>
          <a:p>
            <a:pPr marL="0" indent="0" algn="l">
              <a:buFont typeface="Wingdings" panose="05000000000000000000" pitchFamily="2" charset="2"/>
              <a:buNone/>
            </a:pPr>
            <a:endParaRPr lang="en-US" b="0" i="0">
              <a:solidFill>
                <a:srgbClr val="171717"/>
              </a:solidFill>
              <a:effectLst/>
              <a:latin typeface="Segoe UI" panose="020B0502040204020203" pitchFamily="34" charset="0"/>
            </a:endParaRPr>
          </a:p>
          <a:p>
            <a:pPr marL="171450" indent="-171450" algn="l">
              <a:buFont typeface="Wingdings" panose="05000000000000000000" pitchFamily="2" charset="2"/>
              <a:buChar char="§"/>
            </a:pPr>
            <a:endParaRPr lang="en-US" b="0" i="0">
              <a:solidFill>
                <a:srgbClr val="171717"/>
              </a:solidFill>
              <a:effectLst/>
              <a:latin typeface="Segoe UI" panose="020B0502040204020203" pitchFamily="34" charset="0"/>
            </a:endParaRPr>
          </a:p>
          <a:p>
            <a:pPr marL="0" indent="0" algn="l">
              <a:buFont typeface="Wingdings" panose="05000000000000000000" pitchFamily="2" charset="2"/>
              <a:buNone/>
            </a:pPr>
            <a:endParaRPr lang="en-US"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47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E3E3E3"/>
                </a:solidFill>
                <a:effectLst/>
                <a:latin typeface="Segoe UI" panose="020B0502040204020203" pitchFamily="34" charset="0"/>
              </a:rPr>
              <a:t>There are (6) critical design areas for Enterprise-scale for AKS.</a:t>
            </a:r>
          </a:p>
          <a:p>
            <a:pPr algn="l"/>
            <a:endParaRPr lang="en-US" sz="800" b="0" i="0">
              <a:solidFill>
                <a:srgbClr val="E3E3E3"/>
              </a:solidFill>
              <a:effectLst/>
              <a:latin typeface="Segoe UI" panose="020B0502040204020203" pitchFamily="34" charset="0"/>
            </a:endParaRPr>
          </a:p>
          <a:p>
            <a:pPr algn="l"/>
            <a:r>
              <a:rPr lang="en-US" sz="800" b="0" i="0">
                <a:solidFill>
                  <a:srgbClr val="E3E3E3"/>
                </a:solidFill>
                <a:effectLst/>
                <a:latin typeface="Segoe UI" panose="020B0502040204020203" pitchFamily="34" charset="0"/>
              </a:rPr>
              <a:t>The design areas translate customer requirements to Microsoft Azure constructs and capabilities and address the mismatch between on-premises and cloud-design infrastructure, which typically creates friction between the enterprise-scale definition and successful Azure adoption.</a:t>
            </a:r>
          </a:p>
          <a:p>
            <a:pPr algn="l"/>
            <a:endParaRPr lang="en-US" sz="800" b="0" i="0">
              <a:solidFill>
                <a:srgbClr val="E3E3E3"/>
              </a:solidFill>
              <a:effectLst/>
              <a:latin typeface="Segoe UI" panose="020B0502040204020203" pitchFamily="34" charset="0"/>
            </a:endParaRPr>
          </a:p>
          <a:p>
            <a:pPr marL="171450" indent="-171450" algn="l">
              <a:buFont typeface="Wingdings" panose="05000000000000000000" pitchFamily="2" charset="2"/>
              <a:buChar char="§"/>
            </a:pPr>
            <a:r>
              <a:rPr lang="en-US" sz="800" b="0" i="0">
                <a:solidFill>
                  <a:srgbClr val="E3E3E3"/>
                </a:solidFill>
                <a:effectLst/>
                <a:latin typeface="Segoe UI" panose="020B0502040204020203" pitchFamily="34" charset="0"/>
              </a:rPr>
              <a:t>The impact of decisions made within these critical areas will reverberate across enterprise-scale architecture and influence other decisions. </a:t>
            </a:r>
          </a:p>
          <a:p>
            <a:pPr marL="171450" indent="-171450" algn="l">
              <a:buFont typeface="Wingdings" panose="05000000000000000000" pitchFamily="2" charset="2"/>
              <a:buChar char="§"/>
            </a:pPr>
            <a:r>
              <a:rPr lang="en-US" sz="800" b="0" i="0">
                <a:solidFill>
                  <a:srgbClr val="E3E3E3"/>
                </a:solidFill>
                <a:effectLst/>
                <a:latin typeface="Segoe UI" panose="020B0502040204020203" pitchFamily="34" charset="0"/>
              </a:rPr>
              <a:t>Readers should familiarize themselves with the eight areas below to better understand the consequences of encompassed decisions, which may later produce trade-offs within related areas.</a:t>
            </a:r>
          </a:p>
          <a:p>
            <a:pPr marL="171450" indent="-171450" algn="l">
              <a:buFont typeface="Wingdings" panose="05000000000000000000" pitchFamily="2" charset="2"/>
              <a:buChar char="§"/>
            </a:pPr>
            <a:endParaRPr lang="en-US" sz="800" b="0" i="0">
              <a:solidFill>
                <a:srgbClr val="E3E3E3"/>
              </a:solidFill>
              <a:effectLst/>
              <a:latin typeface="Segoe UI" panose="020B0502040204020203" pitchFamily="34" charset="0"/>
            </a:endParaRPr>
          </a:p>
          <a:p>
            <a:pPr marL="0" indent="0" algn="l">
              <a:buFont typeface="Wingdings" panose="05000000000000000000" pitchFamily="2" charset="2"/>
              <a:buNone/>
            </a:pPr>
            <a:r>
              <a:rPr lang="en-US" sz="800" b="0" i="0">
                <a:solidFill>
                  <a:srgbClr val="E3E3E3"/>
                </a:solidFill>
                <a:effectLst/>
                <a:latin typeface="Segoe UI" panose="020B0502040204020203" pitchFamily="34" charset="0"/>
              </a:rPr>
              <a:t>Let's look at the design considerations for </a:t>
            </a:r>
            <a:r>
              <a:rPr lang="en-GB" sz="800"/>
              <a:t>Identity &amp; Access Management.</a:t>
            </a:r>
            <a:endParaRPr lang="en-US" sz="800" b="0" i="0">
              <a:solidFill>
                <a:srgbClr val="E3E3E3"/>
              </a:solidFill>
              <a:effectLst/>
              <a:latin typeface="Segoe UI" panose="020B0502040204020203" pitchFamily="34" charset="0"/>
            </a:endParaRPr>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37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Review the main points of the slide, to support the main idea (highlighted in blue).</a:t>
            </a:r>
          </a:p>
          <a:p>
            <a:endParaRPr lang="en-US"/>
          </a:p>
          <a:p>
            <a:r>
              <a:rPr lang="en-US" b="0" i="0">
                <a:solidFill>
                  <a:srgbClr val="E3E3E3"/>
                </a:solidFill>
                <a:effectLst/>
                <a:latin typeface="Segoe UI" panose="020B0502040204020203" pitchFamily="34" charset="0"/>
              </a:rPr>
              <a:t>Let's look at the design considerations for </a:t>
            </a:r>
            <a:r>
              <a:rPr lang="en-GB" b="0" i="0">
                <a:solidFill>
                  <a:srgbClr val="E3E3E3"/>
                </a:solidFill>
                <a:effectLst/>
                <a:latin typeface="Segoe UI" panose="020B0502040204020203" pitchFamily="34" charset="0"/>
              </a:rPr>
              <a:t>n</a:t>
            </a:r>
            <a:r>
              <a:rPr lang="en-GB"/>
              <a:t>etwork topology and connectivity.</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r>
              <a:rPr lang="en-US" b="0" i="0">
                <a:solidFill>
                  <a:srgbClr val="E3E3E3"/>
                </a:solidFill>
                <a:effectLst/>
                <a:latin typeface="Segoe UI" panose="020B0502040204020203" pitchFamily="34" charset="0"/>
              </a:rPr>
              <a:t>Let's look at the design considerations for operations management.</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r>
              <a:rPr lang="en-US" b="0" i="0">
                <a:solidFill>
                  <a:srgbClr val="E3E3E3"/>
                </a:solidFill>
                <a:effectLst/>
                <a:latin typeface="Segoe UI" panose="020B0502040204020203" pitchFamily="34" charset="0"/>
              </a:rPr>
              <a:t>Let's look at the design considerations for </a:t>
            </a:r>
            <a:r>
              <a:rPr lang="en-GB"/>
              <a:t>Business Continuity &amp; Disaster Recovery (BCDR).</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3E3E3"/>
                </a:solidFill>
                <a:effectLst/>
                <a:latin typeface="Segoe UI" panose="020B0502040204020203" pitchFamily="34" charset="0"/>
              </a:rPr>
              <a:t>Let's look at the design considerations for security g</a:t>
            </a:r>
            <a:r>
              <a:rPr lang="en-US"/>
              <a:t>overnance.</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3E3E3"/>
                </a:solidFill>
                <a:effectLst/>
                <a:latin typeface="Segoe UI" panose="020B0502040204020203" pitchFamily="34" charset="0"/>
              </a:rPr>
              <a:t>Let's look at the design considerations for deployment options.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a:latin typeface="Segoe UI"/>
                <a:cs typeface="Segoe UI"/>
              </a:rPr>
              <a:t>In Azure, everything is a resource.  Management of the resources provisioning should be repeatable, consistent and versioned </a:t>
            </a:r>
          </a:p>
          <a:p>
            <a:endParaRPr lang="en-US" b="0" u="none">
              <a:cs typeface="Segoe UI"/>
            </a:endParaRPr>
          </a:p>
          <a:p>
            <a:r>
              <a:rPr lang="en-US" b="0" u="none">
                <a:latin typeface="Segoe UI"/>
                <a:cs typeface="Segoe UI"/>
              </a:rPr>
              <a:t>The image highlights the functional roles and responsibilities of a Platform DevOps Team.</a:t>
            </a:r>
          </a:p>
          <a:p>
            <a:pPr marL="171450" indent="-171450">
              <a:buFont typeface="Wingdings" panose="05000000000000000000" pitchFamily="2" charset="2"/>
              <a:buChar char="§"/>
            </a:pPr>
            <a:endParaRPr lang="en-US" b="0" u="none">
              <a:latin typeface="Segoe UI"/>
              <a:cs typeface="Segoe UI"/>
            </a:endParaRPr>
          </a:p>
          <a:p>
            <a:pPr marL="171450" indent="-171450">
              <a:buFont typeface="Wingdings" panose="05000000000000000000" pitchFamily="2" charset="2"/>
              <a:buChar char="§"/>
            </a:pPr>
            <a:r>
              <a:rPr lang="en-US" b="0" u="none">
                <a:latin typeface="Segoe UI"/>
                <a:cs typeface="Segoe UI"/>
              </a:rPr>
              <a:t>Resources &amp; Policies are deployed through ARM and centrally stored in the GIT repository seen on the left. </a:t>
            </a:r>
            <a:endParaRPr lang="en-US" b="0" u="none">
              <a:cs typeface="Segoe UI"/>
            </a:endParaRPr>
          </a:p>
          <a:p>
            <a:pPr marL="171450" indent="-171450">
              <a:buFont typeface="Wingdings" panose="05000000000000000000" pitchFamily="2" charset="2"/>
              <a:buChar char="§"/>
            </a:pPr>
            <a:r>
              <a:rPr lang="en-US" b="0" u="none">
                <a:latin typeface="Segoe UI"/>
                <a:cs typeface="Segoe UI"/>
              </a:rPr>
              <a:t>The right side is the automated provisioning, deployment, orchestration and lifecycles of the subscription, roles and policies. </a:t>
            </a:r>
            <a:endParaRPr lang="en-US" b="0" u="none">
              <a:cs typeface="Segoe UI"/>
            </a:endParaRPr>
          </a:p>
          <a:p>
            <a:pPr marL="171450" indent="-171450">
              <a:buFont typeface="Wingdings" panose="05000000000000000000" pitchFamily="2" charset="2"/>
              <a:buChar char="§"/>
            </a:pPr>
            <a:r>
              <a:rPr lang="en-US" b="0" u="none">
                <a:latin typeface="Segoe UI"/>
                <a:cs typeface="Segoe UI"/>
              </a:rPr>
              <a:t>Both together will enable teams to deploy and manage infrastructure through automation  </a:t>
            </a:r>
          </a:p>
          <a:p>
            <a:endParaRPr lang="en-US" b="0" u="none">
              <a:latin typeface="Segoe UI"/>
              <a:cs typeface="Segoe UI"/>
            </a:endParaRPr>
          </a:p>
          <a:p>
            <a:r>
              <a:rPr lang="en-US" b="0" u="none">
                <a:latin typeface="Segoe UI"/>
                <a:cs typeface="Segoe UI"/>
              </a:rPr>
              <a:t>Delineation between DevOps vs </a:t>
            </a:r>
            <a:r>
              <a:rPr lang="en-US" b="0" u="none" err="1">
                <a:latin typeface="Segoe UI"/>
                <a:cs typeface="Segoe UI"/>
              </a:rPr>
              <a:t>AppOps</a:t>
            </a:r>
            <a:endParaRPr lang="en-US" b="0" u="none">
              <a:latin typeface="Segoe UI"/>
              <a:cs typeface="Segoe UI"/>
            </a:endParaRPr>
          </a:p>
          <a:p>
            <a:endParaRPr lang="en-US" b="0" u="none">
              <a:latin typeface="Segoe UI"/>
              <a:cs typeface="Segoe UI"/>
            </a:endParaRPr>
          </a:p>
          <a:p>
            <a:r>
              <a:rPr lang="en-US" b="0" u="none">
                <a:latin typeface="Segoe UI"/>
                <a:cs typeface="Segoe UI"/>
              </a:rPr>
              <a:t>DevOps – Application team is responsible for managing the full lifecycle of the resources created </a:t>
            </a:r>
          </a:p>
          <a:p>
            <a:r>
              <a:rPr lang="en-US" b="0" u="none" err="1">
                <a:latin typeface="Segoe UI"/>
                <a:cs typeface="Segoe UI"/>
              </a:rPr>
              <a:t>AppOps</a:t>
            </a:r>
            <a:r>
              <a:rPr lang="en-US" b="0" u="none">
                <a:latin typeface="Segoe UI"/>
                <a:cs typeface="Segoe UI"/>
              </a:rPr>
              <a:t> – Some customers don't have not adopted </a:t>
            </a:r>
            <a:r>
              <a:rPr lang="en-US" b="0" u="none" err="1">
                <a:latin typeface="Segoe UI"/>
                <a:cs typeface="Segoe UI"/>
              </a:rPr>
              <a:t>devops</a:t>
            </a:r>
            <a:r>
              <a:rPr lang="en-US" b="0" u="none">
                <a:latin typeface="Segoe UI"/>
                <a:cs typeface="Segoe UI"/>
              </a:rPr>
              <a:t> and have a dedicated, centralized team to support  IT operations on their behalf (E.G Backup, Tuning, Provisioning)</a:t>
            </a:r>
          </a:p>
          <a:p>
            <a:endParaRPr lang="en-US" b="0" u="none">
              <a:cs typeface="Segoe UI"/>
            </a:endParaRPr>
          </a:p>
          <a:p>
            <a:r>
              <a:rPr lang="en-US" b="0" u="none">
                <a:latin typeface="Segoe UI"/>
                <a:cs typeface="Segoe UI"/>
              </a:rPr>
              <a:t>Identify and Access Management  </a:t>
            </a:r>
            <a:endParaRPr lang="en-US" b="0" u="none">
              <a:cs typeface="Segoe UI"/>
            </a:endParaRPr>
          </a:p>
          <a:p>
            <a:endParaRPr lang="en-US" b="0" u="none">
              <a:latin typeface="Segoe UI"/>
              <a:cs typeface="Segoe UI"/>
            </a:endParaRPr>
          </a:p>
          <a:p>
            <a:r>
              <a:rPr lang="en-US" b="0" u="none">
                <a:latin typeface="Segoe UI"/>
                <a:cs typeface="Segoe UI"/>
              </a:rPr>
              <a:t>DevOps/App Ops group with Contributor role assigned at RSG level</a:t>
            </a:r>
          </a:p>
          <a:p>
            <a:endParaRPr lang="en-US" b="0" u="none">
              <a:latin typeface="Segoe UI"/>
              <a:cs typeface="Segoe UI"/>
            </a:endParaRPr>
          </a:p>
          <a:p>
            <a:r>
              <a:rPr lang="en-US" b="0" u="none">
                <a:latin typeface="Segoe UI"/>
                <a:cs typeface="Segoe UI"/>
              </a:rPr>
              <a:t>Who is the audience for the Enterprise-scale for AKS workshops?</a:t>
            </a:r>
            <a:endParaRPr lang="en-US" b="0" u="none"/>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solidFill>
                <a:schemeClr val="accent6">
                  <a:lumMod val="10000"/>
                </a:schemeClr>
              </a:solidFill>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target audience for Enterprise-scale for AKS.</a:t>
            </a:r>
          </a:p>
          <a:p>
            <a:endParaRPr lang="en-US"/>
          </a:p>
          <a:p>
            <a:r>
              <a:rPr lang="en-US"/>
              <a:t>Highlight that additional SMES are welcome to attend the workshop, if needed.</a:t>
            </a:r>
          </a:p>
          <a:p>
            <a:endParaRPr lang="en-US"/>
          </a:p>
          <a:p>
            <a:r>
              <a:rPr lang="en-US"/>
              <a:t>Let's talk about what the next steps will look like.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30</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next steps—</a:t>
            </a:r>
          </a:p>
          <a:p>
            <a:pPr marL="171450" indent="-171450">
              <a:buFont typeface="Wingdings" panose="05000000000000000000" pitchFamily="2" charset="2"/>
              <a:buChar char="§"/>
            </a:pPr>
            <a:r>
              <a:rPr lang="en-US"/>
              <a:t>After presenting the overall concept of the ESLZ and the AKS specific landing zones, set up a date and confirm attendee prospects interesting in attending the review workshop. </a:t>
            </a:r>
          </a:p>
          <a:p>
            <a:pPr marL="171450" indent="-171450">
              <a:buFont typeface="Wingdings" panose="05000000000000000000" pitchFamily="2" charset="2"/>
              <a:buChar char="§"/>
            </a:pPr>
            <a:r>
              <a:rPr lang="en-US"/>
              <a:t>The review workshop is where CSA works with customers to understand their current environment, workloads, technical constraints, </a:t>
            </a:r>
            <a:r>
              <a:rPr lang="en-US" err="1"/>
              <a:t>etc</a:t>
            </a:r>
            <a:r>
              <a:rPr lang="en-US"/>
              <a:t>, to understand how that would translate to an enterprise scale implementation.</a:t>
            </a:r>
          </a:p>
          <a:p>
            <a:endParaRPr lang="en-US"/>
          </a:p>
          <a:p>
            <a:r>
              <a:rPr lang="en-US"/>
              <a:t>Communicate to customers that after completing the review workshops, the CSA will run another set of workshops to design the target landing zone architecture.</a:t>
            </a:r>
          </a:p>
          <a:p>
            <a:endParaRPr lang="en-US"/>
          </a:p>
          <a:p>
            <a:r>
              <a:rPr lang="en-US"/>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99210-0EB3-42F7-A677-41E333F3FC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56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When you are building a city, the process of deciding what you’re going to build will drive what foundation you choose.</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Each of these buildings requires a different kind of foundation.</a:t>
            </a:r>
          </a:p>
          <a:p>
            <a:pPr marL="0" indent="0">
              <a:buFontTx/>
              <a:buNone/>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What foundation is the right one for what you are building?</a:t>
            </a:r>
            <a:endParaRPr lang="en-US" sz="1200">
              <a:latin typeface="Segoe"/>
            </a:endParaRPr>
          </a:p>
          <a:p>
            <a:endParaRPr lang="en-US" sz="1200">
              <a:latin typeface="Segoe"/>
            </a:endParaRPr>
          </a:p>
          <a:p>
            <a:endParaRPr lang="en-US" sz="1200">
              <a:latin typeface="Segoe"/>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14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a:solidFill>
                  <a:schemeClr val="tx1"/>
                </a:solidFill>
                <a:effectLst/>
                <a:latin typeface="Segoe"/>
                <a:ea typeface="+mn-ea"/>
                <a:cs typeface="+mn-cs"/>
              </a:rPr>
              <a:t>Your choice foundation depends on what you’re going to build in the first place.</a:t>
            </a:r>
          </a:p>
          <a:p>
            <a:endParaRPr lang="en-US" sz="900" kern="120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900" kern="1200">
              <a:solidFill>
                <a:schemeClr val="tx1"/>
              </a:solidFill>
              <a:effectLst/>
              <a:latin typeface="Segoe"/>
              <a:ea typeface="+mn-ea"/>
              <a:cs typeface="+mn-cs"/>
            </a:endParaRPr>
          </a:p>
          <a:p>
            <a:r>
              <a:rPr lang="en-US" sz="900" b="0" kern="1200">
                <a:solidFill>
                  <a:schemeClr val="tx1"/>
                </a:solidFill>
                <a:effectLst/>
                <a:latin typeface="Segoe"/>
                <a:ea typeface="+mn-ea"/>
                <a:cs typeface="+mn-cs"/>
              </a:rPr>
              <a:t>Let's see how choosing the right structural foundation for a building is like choosing the right cloud foundation.</a:t>
            </a:r>
            <a:endParaRPr lang="en-US" sz="900">
              <a:latin typeface="Segoe"/>
            </a:endParaRPr>
          </a:p>
          <a:p>
            <a:endParaRPr lang="en-US" sz="900">
              <a:latin typeface="Segoe"/>
            </a:endParaRPr>
          </a:p>
          <a:p>
            <a:endParaRPr lang="en-US" sz="900">
              <a:latin typeface="Segoe"/>
            </a:endParaRPr>
          </a:p>
          <a:p>
            <a:endParaRPr lang="en-US" sz="9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71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a:solidFill>
                  <a:schemeClr val="tx1"/>
                </a:solidFill>
                <a:effectLst/>
                <a:latin typeface="Segoe"/>
                <a:ea typeface="+mn-ea"/>
                <a:cs typeface="+mn-cs"/>
              </a:rPr>
              <a:t>Constructing a cloud-ready environment is like building a house structurally up to code.</a:t>
            </a:r>
          </a:p>
          <a:p>
            <a:endParaRPr lang="en-US" sz="1800" kern="120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800" kern="1200">
              <a:solidFill>
                <a:schemeClr val="tx1"/>
              </a:solidFill>
              <a:effectLst/>
              <a:latin typeface="Segoe"/>
              <a:ea typeface="+mn-ea"/>
              <a:cs typeface="+mn-cs"/>
            </a:endParaRPr>
          </a:p>
          <a:p>
            <a:r>
              <a:rPr lang="en-US" sz="1800" b="0" kern="1200">
                <a:solidFill>
                  <a:schemeClr val="tx1"/>
                </a:solidFill>
                <a:effectLst/>
                <a:latin typeface="Segoe"/>
                <a:ea typeface="+mn-ea"/>
                <a:cs typeface="+mn-cs"/>
              </a:rPr>
              <a:t>Let’s look the ways that Azure landing zones can help customers.</a:t>
            </a:r>
            <a:endParaRPr lang="en-US" sz="1800"/>
          </a:p>
          <a:p>
            <a:pPr algn="l"/>
            <a:endParaRPr lang="en-US" sz="1800" b="0" i="0" u="none" strike="noStrike" baseline="0">
              <a:solidFill>
                <a:srgbClr val="000000"/>
              </a:solidFill>
              <a:latin typeface="Segoe Pro Display SemiLight"/>
            </a:endParaRPr>
          </a:p>
          <a:p>
            <a:pPr algn="l"/>
            <a:endParaRPr lang="en-US" sz="1800" b="0" i="0" u="none" strike="noStrike" baseline="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2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a:solidFill>
                  <a:schemeClr val="tx1"/>
                </a:solidFill>
                <a:effectLst/>
                <a:latin typeface="Segoe"/>
                <a:ea typeface="+mn-ea"/>
                <a:cs typeface="+mn-cs"/>
              </a:rPr>
              <a:t>What are Azure landing zones and what do they enable customers to accomplish?</a:t>
            </a:r>
          </a:p>
          <a:p>
            <a:endParaRPr lang="en-US" sz="900" kern="1200">
              <a:solidFill>
                <a:schemeClr val="tx1"/>
              </a:solidFill>
              <a:effectLst/>
              <a:latin typeface="Segoe"/>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900" kern="1200">
                <a:solidFill>
                  <a:schemeClr val="tx1"/>
                </a:solidFill>
                <a:effectLst/>
                <a:latin typeface="Segoe"/>
                <a:ea typeface="+mn-ea"/>
                <a:cs typeface="+mn-cs"/>
              </a:rPr>
              <a:t>Azure landing zones support all paths to the cloud, (including migrations on-prem to the cloud) and building net new applications.</a:t>
            </a:r>
          </a:p>
          <a:p>
            <a:pPr marL="171450" indent="-171450">
              <a:buFont typeface="Wingdings" panose="05000000000000000000" pitchFamily="2" charset="2"/>
              <a:buChar char="§"/>
            </a:pPr>
            <a:endParaRPr lang="en-US" sz="900" kern="1200">
              <a:solidFill>
                <a:schemeClr val="tx1"/>
              </a:solidFill>
              <a:effectLst/>
              <a:latin typeface="Segoe"/>
              <a:ea typeface="+mn-ea"/>
              <a:cs typeface="+mn-cs"/>
            </a:endParaRPr>
          </a:p>
          <a:p>
            <a:r>
              <a:rPr lang="en-US" sz="900" b="0" kern="1200">
                <a:solidFill>
                  <a:schemeClr val="tx1"/>
                </a:solidFill>
                <a:effectLst/>
                <a:latin typeface="Segoe"/>
                <a:ea typeface="+mn-ea"/>
                <a:cs typeface="+mn-cs"/>
              </a:rPr>
              <a:t>Let’s look at how Azure landing zones fit in with the Microsoft Cloud Adoption Framework.</a:t>
            </a:r>
            <a:endParaRPr lang="en-US" sz="900" b="0" i="0" u="none" strike="noStrike" baseline="0">
              <a:solidFill>
                <a:srgbClr val="000000"/>
              </a:solidFill>
              <a:latin typeface="Segoe Pro Display SemiLight"/>
            </a:endParaRPr>
          </a:p>
          <a:p>
            <a:pPr algn="l"/>
            <a:endParaRPr lang="en-US" sz="900" b="0" i="0" u="none" strike="noStrike" baseline="0">
              <a:solidFill>
                <a:srgbClr val="000000"/>
              </a:solidFill>
              <a:latin typeface="Segoe"/>
            </a:endParaRPr>
          </a:p>
          <a:p>
            <a:endParaRPr lang="en-US" sz="9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50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The Ready stage of the Microsoft Cloud Adoption Framework involves preparing organizations’ people, process and </a:t>
            </a:r>
            <a:r>
              <a:rPr lang="en-US" sz="1100" b="1">
                <a:latin typeface="Segoe"/>
              </a:rPr>
              <a:t>environment </a:t>
            </a:r>
            <a:r>
              <a:rPr lang="en-US" sz="1100" b="0">
                <a:latin typeface="Segoe"/>
              </a:rPr>
              <a:t>for digital transformation</a:t>
            </a:r>
            <a:r>
              <a:rPr lang="en-US" sz="1100">
                <a:latin typeface="Segoe"/>
              </a:rPr>
              <a:t>.</a:t>
            </a:r>
          </a:p>
          <a:p>
            <a:endParaRPr lang="en-US" sz="1100">
              <a:latin typeface="Segoe"/>
            </a:endParaRPr>
          </a:p>
          <a:p>
            <a:pPr marL="171450" indent="-171450">
              <a:buFont typeface="Wingdings" panose="05000000000000000000" pitchFamily="2" charset="2"/>
              <a:buChar char="§"/>
            </a:pPr>
            <a:r>
              <a:rPr lang="en-US" sz="1100">
                <a:latin typeface="Segoe"/>
              </a:rPr>
              <a:t>We want to enable customers to successfully adopt the Azure cloud.</a:t>
            </a:r>
          </a:p>
          <a:p>
            <a:pPr marL="171450" indent="-171450">
              <a:buFont typeface="Wingdings" panose="05000000000000000000" pitchFamily="2" charset="2"/>
              <a:buChar char="§"/>
            </a:pPr>
            <a:r>
              <a:rPr lang="en-US" sz="1100">
                <a:latin typeface="Segoe"/>
              </a:rPr>
              <a:t>When we’re talking about cloud adoption and landing zones, we’re pointing to the Ready stage.</a:t>
            </a:r>
          </a:p>
          <a:p>
            <a:pPr marL="171450" indent="-171450">
              <a:buFont typeface="Wingdings" panose="05000000000000000000" pitchFamily="2" charset="2"/>
              <a:buChar char="§"/>
            </a:pPr>
            <a:r>
              <a:rPr lang="en-US" sz="1100">
                <a:latin typeface="Segoe"/>
              </a:rPr>
              <a:t>In the Ready stage, cloud adoption plans have been discussed and defined, and we are ready to deploy a workload on Azure.</a:t>
            </a:r>
          </a:p>
          <a:p>
            <a:endParaRPr lang="en-US" sz="1100">
              <a:latin typeface="Segoe"/>
            </a:endParaRPr>
          </a:p>
          <a:p>
            <a:r>
              <a:rPr lang="en-US" sz="1100">
                <a:latin typeface="Segoe"/>
              </a:rPr>
              <a:t>Let’s look at Azure landing zones in more detail.</a:t>
            </a:r>
          </a:p>
          <a:p>
            <a:endParaRPr lang="en-US" sz="1100">
              <a:latin typeface="Segoe UI "/>
            </a:endParaRPr>
          </a:p>
        </p:txBody>
      </p:sp>
    </p:spTree>
    <p:extLst>
      <p:ext uri="{BB962C8B-B14F-4D97-AF65-F5344CB8AC3E}">
        <p14:creationId xmlns:p14="http://schemas.microsoft.com/office/powerpoint/2010/main" val="166576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i="0" noProof="0">
                <a:latin typeface="Segoe"/>
              </a:rPr>
              <a:t>The critical components of Azure landing zones are the design areas.</a:t>
            </a:r>
          </a:p>
          <a:p>
            <a:endParaRPr lang="en-US" sz="800" i="0" noProof="0">
              <a:latin typeface="Segoe"/>
            </a:endParaRPr>
          </a:p>
          <a:p>
            <a:pPr marL="171450" indent="-171450">
              <a:buFont typeface="Wingdings" panose="05000000000000000000" pitchFamily="2" charset="2"/>
              <a:buChar char="§"/>
            </a:pPr>
            <a:r>
              <a:rPr lang="en-US" sz="800" i="0" noProof="0">
                <a:latin typeface="Segoe"/>
              </a:rPr>
              <a:t>Remember the foundation we’re choosing? And how it depends on what house we are building? </a:t>
            </a:r>
          </a:p>
          <a:p>
            <a:pPr marL="171450" indent="-171450">
              <a:buFont typeface="Wingdings" panose="05000000000000000000" pitchFamily="2" charset="2"/>
              <a:buChar char="§"/>
            </a:pPr>
            <a:r>
              <a:rPr lang="en-US" sz="800" i="0" noProof="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endParaRPr lang="en-US" sz="800" b="1" i="0" noProof="0">
              <a:latin typeface="Segoe"/>
            </a:endParaRPr>
          </a:p>
          <a:p>
            <a:pPr marL="171450" indent="-171450">
              <a:buFont typeface="Wingdings" panose="05000000000000000000" pitchFamily="2" charset="2"/>
              <a:buChar char="§"/>
            </a:pPr>
            <a:r>
              <a:rPr lang="en-US" sz="800" i="0" noProof="0">
                <a:latin typeface="Segoe"/>
              </a:rPr>
              <a:t>These are the design components that all Azure landing zones must have.</a:t>
            </a:r>
          </a:p>
          <a:p>
            <a:pPr marL="171450" indent="-171450">
              <a:buFont typeface="Wingdings" panose="05000000000000000000" pitchFamily="2" charset="2"/>
              <a:buChar char="§"/>
            </a:pPr>
            <a:r>
              <a:rPr lang="en-US" sz="800" b="0" i="0" noProof="0">
                <a:latin typeface="Segoe"/>
              </a:rPr>
              <a:t>Thinking about how to deploy and how to manage landing zones, Deployment options and Operations baseline are critical to the Manage stage.</a:t>
            </a:r>
          </a:p>
          <a:p>
            <a:endParaRPr lang="en-US" sz="800" i="0" noProof="0">
              <a:latin typeface="Segoe"/>
            </a:endParaRPr>
          </a:p>
          <a:p>
            <a:r>
              <a:rPr lang="en-US" sz="800" i="0" noProof="0">
                <a:latin typeface="Segoe"/>
              </a:rPr>
              <a:t>Let’s look at how we get started with Azure landing zones.</a:t>
            </a:r>
          </a:p>
          <a:p>
            <a:pPr marL="0" marR="0">
              <a:lnSpc>
                <a:spcPct val="107000"/>
              </a:lnSpc>
              <a:spcBef>
                <a:spcPts val="0"/>
              </a:spcBef>
              <a:spcAft>
                <a:spcPts val="800"/>
              </a:spcAft>
            </a:pPr>
            <a:endParaRPr lang="en-US" sz="800" i="0" noProof="0">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11/19/2021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3.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881887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223474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1531474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1761592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1549096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36715705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722003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00681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236121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2349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740773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50318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6027905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746992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4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92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555369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7227771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2531774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46939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4748692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526418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2586798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1451269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1" y="3933603"/>
            <a:ext cx="7116725" cy="2006453"/>
          </a:xfrm>
        </p:spPr>
        <p:txBody>
          <a:bodyPr anchor="t" anchorCtr="0">
            <a:noAutofit/>
          </a:bodyPr>
          <a:lstStyle>
            <a:lvl1pPr marL="0" indent="0">
              <a:spcAft>
                <a:spcPts val="1200"/>
              </a:spcAft>
              <a:buNone/>
              <a:defRPr sz="20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0" y="3933603"/>
            <a:ext cx="3643423" cy="492443"/>
          </a:xfrm>
        </p:spPr>
        <p:txBody>
          <a:bodyPr anchor="t" anchorCtr="0">
            <a:noAutofit/>
          </a:bodyPr>
          <a:lstStyle>
            <a:lvl1pPr marL="0" indent="0">
              <a:spcAft>
                <a:spcPts val="1200"/>
              </a:spcAft>
              <a:buNone/>
              <a:defRPr sz="2000">
                <a:latin typeface="+mj-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46306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userDrawn="1">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87124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749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0548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5411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13334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87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897125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62299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6111422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26297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324121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23330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377931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83939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41947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6212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6469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445404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79282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00068122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8553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75764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836267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622021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466174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27866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39438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911771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657884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2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20955426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90992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3954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25131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9008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19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2272778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78176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910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68548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325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7062456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153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108949601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50680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90337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833285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23428383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image" Target="../media/image32.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443910732"/>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138" r:id="rId31"/>
    <p:sldLayoutId id="2147484062" r:id="rId32"/>
    <p:sldLayoutId id="2147484063" r:id="rId33"/>
    <p:sldLayoutId id="2147484064" r:id="rId34"/>
    <p:sldLayoutId id="2147484065" r:id="rId35"/>
    <p:sldLayoutId id="2147484066" r:id="rId36"/>
    <p:sldLayoutId id="2147484067"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490660809"/>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 id="2147484159" r:id="rId20"/>
    <p:sldLayoutId id="2147484160" r:id="rId21"/>
    <p:sldLayoutId id="2147484161" r:id="rId22"/>
    <p:sldLayoutId id="2147484162" r:id="rId23"/>
    <p:sldLayoutId id="2147484163" r:id="rId24"/>
    <p:sldLayoutId id="2147484164" r:id="rId25"/>
    <p:sldLayoutId id="2147484165" r:id="rId26"/>
    <p:sldLayoutId id="2147484167" r:id="rId27"/>
    <p:sldLayoutId id="2147484168" r:id="rId28"/>
    <p:sldLayoutId id="2147484169" r:id="rId29"/>
    <p:sldLayoutId id="2147484170" r:id="rId30"/>
    <p:sldLayoutId id="2147484171" r:id="rId31"/>
    <p:sldLayoutId id="2147484172" r:id="rId32"/>
    <p:sldLayoutId id="2147484173" r:id="rId33"/>
    <p:sldLayoutId id="2147484174" r:id="rId34"/>
    <p:sldLayoutId id="2147484175" r:id="rId35"/>
    <p:sldLayoutId id="2147484176" r:id="rId36"/>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hyperlink" Target="https://aka.ms/adopt/landingzone/enterprise-scale" TargetMode="External"/><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hyperlink" Target="https://aka.ms/adopt/landingzone/terraform" TargetMode="External"/><Relationship Id="rId5" Type="http://schemas.openxmlformats.org/officeDocument/2006/relationships/hyperlink" Target="https://aka.ms/adopt/landingzone/caffoundation" TargetMode="External"/><Relationship Id="rId4" Type="http://schemas.openxmlformats.org/officeDocument/2006/relationships/hyperlink" Target="https://aka.ms/adopt/landingzone/cafmigrat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5.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ks/mi" TargetMode="External"/><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hyperlink" Target="https://docs.microsoft.com/azure/aks/private-clust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hyperlink" Target="https://docs.microsoft.com/azure/aks/use-multiple-node-pools" TargetMode="External"/><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hyperlink" Target="https://docs.microsoft.com/azure/aks/operator-best-practices-cluster-isolation" TargetMode="External"/><Relationship Id="rId5" Type="http://schemas.openxmlformats.org/officeDocument/2006/relationships/hyperlink" Target="https://docs.microsoft.com/azure/azure-resource-manager/management/azure-subscription-service-limits#azure-kubernetes-service-limits" TargetMode="External"/><Relationship Id="rId4" Type="http://schemas.openxmlformats.org/officeDocument/2006/relationships/hyperlink" Target="https://docs.microsoft.com/azure/aks/quotas-skus-region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aks/developer-best-practices-resource-management#define-pod-resource-requests-and-limits" TargetMode="External"/><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azure/aks/use-pod-security-on-azure-policy"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66.png"/><Relationship Id="rId5" Type="http://schemas.openxmlformats.org/officeDocument/2006/relationships/hyperlink" Target="https://docs.microsoft.com/azure/aks/developer-best-practices-pod-security#secure-pod-access-to-resources" TargetMode="External"/><Relationship Id="rId4" Type="http://schemas.openxmlformats.org/officeDocument/2006/relationships/hyperlink" Target="https://docs.microsoft.com/azure/aks/control-kubeconfig-acces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view.docs.microsoft.com/en-us/azure/azure-resource-manager/management/azure-subscription-service-limits"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openxmlformats.org/officeDocument/2006/relationships/image" Target="../media/image66.png"/><Relationship Id="rId4" Type="http://schemas.openxmlformats.org/officeDocument/2006/relationships/hyperlink" Target="https://docs.github.com/en/free-pro-team@latest/actions/reference/usage-limits-billing-and-administra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aka.ms/aksconstruction-set"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notesSlide" Target="../notesSlides/notesSlide6.xml"/><Relationship Id="rId7" Type="http://schemas.openxmlformats.org/officeDocument/2006/relationships/image" Target="../media/image54.png"/><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3.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26" y="2532063"/>
            <a:ext cx="7592320" cy="1793875"/>
          </a:xfrm>
        </p:spPr>
        <p:txBody>
          <a:bodyPr/>
          <a:lstStyle/>
          <a:p>
            <a:r>
              <a:rPr lang="en-US" altLang="ja-JP" sz="4000"/>
              <a:t>Enterprise-Scale landing zones</a:t>
            </a:r>
            <a:br>
              <a:rPr lang="en-US" sz="4000"/>
            </a:br>
            <a:r>
              <a:rPr lang="en-US" sz="4000">
                <a:solidFill>
                  <a:schemeClr val="accent5"/>
                </a:solidFill>
              </a:rPr>
              <a:t>Enterprise-scale for AKS</a:t>
            </a:r>
          </a:p>
        </p:txBody>
      </p:sp>
      <p:sp>
        <p:nvSpPr>
          <p:cNvPr id="5" name="Text Placeholder 4"/>
          <p:cNvSpPr>
            <a:spLocks noGrp="1"/>
          </p:cNvSpPr>
          <p:nvPr>
            <p:ph type="body" sz="quarter" idx="15"/>
          </p:nvPr>
        </p:nvSpPr>
        <p:spPr>
          <a:xfrm>
            <a:off x="442467" y="4350114"/>
            <a:ext cx="9602819" cy="724246"/>
          </a:xfrm>
        </p:spPr>
        <p:txBody>
          <a:bodyPr/>
          <a:lstStyle/>
          <a:p>
            <a:r>
              <a:rPr lang="en-US"/>
              <a:t>Speaker</a:t>
            </a:r>
          </a:p>
          <a:p>
            <a:r>
              <a:rPr lang="en-US"/>
              <a:t>Title </a:t>
            </a:r>
          </a:p>
          <a:p>
            <a:endParaRPr lang="en-US"/>
          </a:p>
        </p:txBody>
      </p:sp>
    </p:spTree>
    <p:extLst>
      <p:ext uri="{BB962C8B-B14F-4D97-AF65-F5344CB8AC3E}">
        <p14:creationId xmlns:p14="http://schemas.microsoft.com/office/powerpoint/2010/main" val="1995395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9A8B-8F53-457B-9C79-50BABB8AFAB4}"/>
              </a:ext>
            </a:extLst>
          </p:cNvPr>
          <p:cNvSpPr>
            <a:spLocks noGrp="1"/>
          </p:cNvSpPr>
          <p:nvPr>
            <p:ph type="title"/>
          </p:nvPr>
        </p:nvSpPr>
        <p:spPr/>
        <p:txBody>
          <a:bodyPr/>
          <a:lstStyle/>
          <a:p>
            <a:r>
              <a:rPr lang="en-US"/>
              <a:t>How do we get started?</a:t>
            </a:r>
          </a:p>
        </p:txBody>
      </p:sp>
      <p:sp>
        <p:nvSpPr>
          <p:cNvPr id="5" name="TextBox 4">
            <a:extLst>
              <a:ext uri="{FF2B5EF4-FFF2-40B4-BE49-F238E27FC236}">
                <a16:creationId xmlns:a16="http://schemas.microsoft.com/office/drawing/2014/main" id="{22328DE2-4531-4F67-B806-E40D40DEFBB7}"/>
              </a:ext>
            </a:extLst>
          </p:cNvPr>
          <p:cNvSpPr txBox="1"/>
          <p:nvPr/>
        </p:nvSpPr>
        <p:spPr>
          <a:xfrm>
            <a:off x="984366" y="4826887"/>
            <a:ext cx="4538860"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a:gradFill>
                  <a:gsLst>
                    <a:gs pos="2917">
                      <a:srgbClr val="000000"/>
                    </a:gs>
                    <a:gs pos="30000">
                      <a:srgbClr val="000000"/>
                    </a:gs>
                  </a:gsLst>
                  <a:lin ang="5400000" scaled="0"/>
                </a:gradFill>
                <a:latin typeface="Segoe UI"/>
              </a:rPr>
              <a:t>Platform development velocity</a:t>
            </a:r>
          </a:p>
        </p:txBody>
      </p:sp>
      <p:sp>
        <p:nvSpPr>
          <p:cNvPr id="14" name="TextBox 13">
            <a:extLst>
              <a:ext uri="{FF2B5EF4-FFF2-40B4-BE49-F238E27FC236}">
                <a16:creationId xmlns:a16="http://schemas.microsoft.com/office/drawing/2014/main" id="{CE8C3DE0-C98E-415E-B632-AAE372950C59}"/>
              </a:ext>
            </a:extLst>
          </p:cNvPr>
          <p:cNvSpPr txBox="1"/>
          <p:nvPr/>
        </p:nvSpPr>
        <p:spPr>
          <a:xfrm>
            <a:off x="6554005" y="4826887"/>
            <a:ext cx="4538860"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a:gradFill>
                  <a:gsLst>
                    <a:gs pos="2917">
                      <a:srgbClr val="000000"/>
                    </a:gs>
                    <a:gs pos="30000">
                      <a:srgbClr val="000000"/>
                    </a:gs>
                  </a:gsLst>
                  <a:lin ang="5400000" scaled="0"/>
                </a:gradFill>
                <a:latin typeface="Segoe UI"/>
              </a:rPr>
              <a:t>Cloud operating model</a:t>
            </a:r>
          </a:p>
        </p:txBody>
      </p:sp>
      <p:grpSp>
        <p:nvGrpSpPr>
          <p:cNvPr id="34" name="Group 33">
            <a:extLst>
              <a:ext uri="{FF2B5EF4-FFF2-40B4-BE49-F238E27FC236}">
                <a16:creationId xmlns:a16="http://schemas.microsoft.com/office/drawing/2014/main" id="{4A8FD6D3-0F53-4EF7-BB65-33954F9E967E}"/>
              </a:ext>
              <a:ext uri="{C183D7F6-B498-43B3-948B-1728B52AA6E4}">
                <adec:decorative xmlns:adec="http://schemas.microsoft.com/office/drawing/2017/decorative" val="1"/>
              </a:ext>
            </a:extLst>
          </p:cNvPr>
          <p:cNvGrpSpPr/>
          <p:nvPr/>
        </p:nvGrpSpPr>
        <p:grpSpPr>
          <a:xfrm>
            <a:off x="7350981" y="2572027"/>
            <a:ext cx="2944908" cy="1782391"/>
            <a:chOff x="7498383" y="2623105"/>
            <a:chExt cx="3003960" cy="1818132"/>
          </a:xfrm>
          <a:noFill/>
        </p:grpSpPr>
        <p:sp>
          <p:nvSpPr>
            <p:cNvPr id="29" name="Freeform: Shape 28">
              <a:extLst>
                <a:ext uri="{FF2B5EF4-FFF2-40B4-BE49-F238E27FC236}">
                  <a16:creationId xmlns:a16="http://schemas.microsoft.com/office/drawing/2014/main" id="{D7897A22-B3F9-41B9-9FE4-2D9CD13C1642}"/>
                </a:ext>
              </a:extLst>
            </p:cNvPr>
            <p:cNvSpPr/>
            <p:nvPr/>
          </p:nvSpPr>
          <p:spPr>
            <a:xfrm>
              <a:off x="7498383" y="2623105"/>
              <a:ext cx="3003960" cy="1818132"/>
            </a:xfrm>
            <a:custGeom>
              <a:avLst/>
              <a:gdLst>
                <a:gd name="connsiteX0" fmla="*/ 516883 w 3003960"/>
                <a:gd name="connsiteY0" fmla="*/ 1818132 h 1818132"/>
                <a:gd name="connsiteX1" fmla="*/ 153600 w 3003960"/>
                <a:gd name="connsiteY1" fmla="*/ 1668018 h 1818132"/>
                <a:gd name="connsiteX2" fmla="*/ 57 w 3003960"/>
                <a:gd name="connsiteY2" fmla="*/ 1307116 h 1818132"/>
                <a:gd name="connsiteX3" fmla="*/ 432492 w 3003960"/>
                <a:gd name="connsiteY3" fmla="*/ 787908 h 1818132"/>
                <a:gd name="connsiteX4" fmla="*/ 456876 w 3003960"/>
                <a:gd name="connsiteY4" fmla="*/ 699230 h 1818132"/>
                <a:gd name="connsiteX5" fmla="*/ 1035234 w 3003960"/>
                <a:gd name="connsiteY5" fmla="*/ 291465 h 1818132"/>
                <a:gd name="connsiteX6" fmla="*/ 1140771 w 3003960"/>
                <a:gd name="connsiteY6" fmla="*/ 300609 h 1818132"/>
                <a:gd name="connsiteX7" fmla="*/ 1717891 w 3003960"/>
                <a:gd name="connsiteY7" fmla="*/ 0 h 1818132"/>
                <a:gd name="connsiteX8" fmla="*/ 1722367 w 3003960"/>
                <a:gd name="connsiteY8" fmla="*/ 0 h 1818132"/>
                <a:gd name="connsiteX9" fmla="*/ 2423598 w 3003960"/>
                <a:gd name="connsiteY9" fmla="*/ 586169 h 1818132"/>
                <a:gd name="connsiteX10" fmla="*/ 2878798 w 3003960"/>
                <a:gd name="connsiteY10" fmla="*/ 829056 h 1818132"/>
                <a:gd name="connsiteX11" fmla="*/ 2879941 w 3003960"/>
                <a:gd name="connsiteY11" fmla="*/ 830485 h 1818132"/>
                <a:gd name="connsiteX12" fmla="*/ 3003385 w 3003960"/>
                <a:gd name="connsiteY12" fmla="*/ 1174433 h 1818132"/>
                <a:gd name="connsiteX13" fmla="*/ 2415692 w 3003960"/>
                <a:gd name="connsiteY13" fmla="*/ 1815370 h 1818132"/>
                <a:gd name="connsiteX14" fmla="*/ 2353399 w 3003960"/>
                <a:gd name="connsiteY14" fmla="*/ 1818037 h 1818132"/>
                <a:gd name="connsiteX15" fmla="*/ 516883 w 3003960"/>
                <a:gd name="connsiteY15" fmla="*/ 1818037 h 181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3960" h="1818132">
                  <a:moveTo>
                    <a:pt x="516883" y="1818132"/>
                  </a:moveTo>
                  <a:cubicBezTo>
                    <a:pt x="379342" y="1817465"/>
                    <a:pt x="250660" y="1764125"/>
                    <a:pt x="153600" y="1668018"/>
                  </a:cubicBezTo>
                  <a:cubicBezTo>
                    <a:pt x="56540" y="1571911"/>
                    <a:pt x="2057" y="1443704"/>
                    <a:pt x="57" y="1307116"/>
                  </a:cubicBezTo>
                  <a:cubicBezTo>
                    <a:pt x="-3753" y="1047750"/>
                    <a:pt x="184270" y="829437"/>
                    <a:pt x="432492" y="787908"/>
                  </a:cubicBezTo>
                  <a:cubicBezTo>
                    <a:pt x="438397" y="757904"/>
                    <a:pt x="446494" y="728282"/>
                    <a:pt x="456876" y="699230"/>
                  </a:cubicBezTo>
                  <a:cubicBezTo>
                    <a:pt x="544030" y="455390"/>
                    <a:pt x="776440" y="291465"/>
                    <a:pt x="1035234" y="291465"/>
                  </a:cubicBezTo>
                  <a:cubicBezTo>
                    <a:pt x="1070667" y="291465"/>
                    <a:pt x="1105909" y="294513"/>
                    <a:pt x="1140771" y="300609"/>
                  </a:cubicBezTo>
                  <a:cubicBezTo>
                    <a:pt x="1272216" y="114491"/>
                    <a:pt x="1485385" y="1429"/>
                    <a:pt x="1717891" y="0"/>
                  </a:cubicBezTo>
                  <a:lnTo>
                    <a:pt x="1722367" y="0"/>
                  </a:lnTo>
                  <a:cubicBezTo>
                    <a:pt x="2071173" y="0"/>
                    <a:pt x="2363400" y="253556"/>
                    <a:pt x="2423598" y="586169"/>
                  </a:cubicBezTo>
                  <a:cubicBezTo>
                    <a:pt x="2603525" y="597694"/>
                    <a:pt x="2767927" y="684943"/>
                    <a:pt x="2878798" y="829056"/>
                  </a:cubicBezTo>
                  <a:lnTo>
                    <a:pt x="2879941" y="830485"/>
                  </a:lnTo>
                  <a:cubicBezTo>
                    <a:pt x="2955283" y="930402"/>
                    <a:pt x="2998051" y="1049369"/>
                    <a:pt x="3003385" y="1174433"/>
                  </a:cubicBezTo>
                  <a:cubicBezTo>
                    <a:pt x="3017958" y="1513237"/>
                    <a:pt x="2754306" y="1800797"/>
                    <a:pt x="2415692" y="1815370"/>
                  </a:cubicBezTo>
                  <a:lnTo>
                    <a:pt x="2353399" y="1818037"/>
                  </a:lnTo>
                  <a:lnTo>
                    <a:pt x="516883" y="1818037"/>
                  </a:lnTo>
                  <a:close/>
                </a:path>
              </a:pathLst>
            </a:custGeom>
            <a:grpFill/>
            <a:ln w="31750">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0" name="Freeform: Shape 29">
              <a:extLst>
                <a:ext uri="{FF2B5EF4-FFF2-40B4-BE49-F238E27FC236}">
                  <a16:creationId xmlns:a16="http://schemas.microsoft.com/office/drawing/2014/main" id="{194E033B-25B6-4973-9E48-6656F87493EA}"/>
                </a:ext>
              </a:extLst>
            </p:cNvPr>
            <p:cNvSpPr/>
            <p:nvPr/>
          </p:nvSpPr>
          <p:spPr>
            <a:xfrm>
              <a:off x="7766872" y="2884662"/>
              <a:ext cx="2466982" cy="1351723"/>
            </a:xfrm>
            <a:custGeom>
              <a:avLst/>
              <a:gdLst>
                <a:gd name="connsiteX0" fmla="*/ 2537401 w 2623051"/>
                <a:gd name="connsiteY0" fmla="*/ 754867 h 1437237"/>
                <a:gd name="connsiteX1" fmla="*/ 2622650 w 2623051"/>
                <a:gd name="connsiteY1" fmla="*/ 992325 h 1437237"/>
                <a:gd name="connsiteX2" fmla="*/ 2217075 w 2623051"/>
                <a:gd name="connsiteY2" fmla="*/ 1434761 h 1437237"/>
                <a:gd name="connsiteX3" fmla="*/ 2158878 w 2623051"/>
                <a:gd name="connsiteY3" fmla="*/ 1437238 h 1437237"/>
                <a:gd name="connsiteX4" fmla="*/ 326458 w 2623051"/>
                <a:gd name="connsiteY4" fmla="*/ 1437238 h 1437237"/>
                <a:gd name="connsiteX5" fmla="*/ 36 w 2623051"/>
                <a:gd name="connsiteY5" fmla="*/ 1113864 h 1437237"/>
                <a:gd name="connsiteX6" fmla="*/ 323124 w 2623051"/>
                <a:gd name="connsiteY6" fmla="*/ 780870 h 1437237"/>
                <a:gd name="connsiteX7" fmla="*/ 421041 w 2623051"/>
                <a:gd name="connsiteY7" fmla="*/ 780870 h 1437237"/>
                <a:gd name="connsiteX8" fmla="*/ 421041 w 2623051"/>
                <a:gd name="connsiteY8" fmla="*/ 715528 h 1437237"/>
                <a:gd name="connsiteX9" fmla="*/ 445806 w 2623051"/>
                <a:gd name="connsiteY9" fmla="*/ 572844 h 1437237"/>
                <a:gd name="connsiteX10" fmla="*/ 987398 w 2623051"/>
                <a:gd name="connsiteY10" fmla="*/ 316336 h 1437237"/>
                <a:gd name="connsiteX11" fmla="*/ 1041024 w 2623051"/>
                <a:gd name="connsiteY11" fmla="*/ 335005 h 1437237"/>
                <a:gd name="connsiteX12" fmla="*/ 1066932 w 2623051"/>
                <a:gd name="connsiteY12" fmla="*/ 284427 h 1437237"/>
                <a:gd name="connsiteX13" fmla="*/ 1528513 w 2623051"/>
                <a:gd name="connsiteY13" fmla="*/ 10 h 1437237"/>
                <a:gd name="connsiteX14" fmla="*/ 2053912 w 2623051"/>
                <a:gd name="connsiteY14" fmla="*/ 519314 h 1437237"/>
                <a:gd name="connsiteX15" fmla="*/ 2053912 w 2623051"/>
                <a:gd name="connsiteY15" fmla="*/ 602752 h 1437237"/>
                <a:gd name="connsiteX16" fmla="*/ 2129731 w 2623051"/>
                <a:gd name="connsiteY16" fmla="*/ 590370 h 1437237"/>
                <a:gd name="connsiteX17" fmla="*/ 2196692 w 2623051"/>
                <a:gd name="connsiteY17" fmla="*/ 584941 h 1437237"/>
                <a:gd name="connsiteX18" fmla="*/ 2537401 w 2623051"/>
                <a:gd name="connsiteY18" fmla="*/ 754867 h 1437237"/>
                <a:gd name="connsiteX19" fmla="*/ 2537401 w 2623051"/>
                <a:gd name="connsiteY19" fmla="*/ 754867 h 143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23051" h="1437237">
                  <a:moveTo>
                    <a:pt x="2537401" y="754867"/>
                  </a:moveTo>
                  <a:cubicBezTo>
                    <a:pt x="2589217" y="823542"/>
                    <a:pt x="2618935" y="906314"/>
                    <a:pt x="2622650" y="992325"/>
                  </a:cubicBezTo>
                  <a:cubicBezTo>
                    <a:pt x="2632746" y="1226545"/>
                    <a:pt x="2451105" y="1424665"/>
                    <a:pt x="2217075" y="1434761"/>
                  </a:cubicBezTo>
                  <a:lnTo>
                    <a:pt x="2158878" y="1437238"/>
                  </a:lnTo>
                  <a:lnTo>
                    <a:pt x="326458" y="1437238"/>
                  </a:lnTo>
                  <a:cubicBezTo>
                    <a:pt x="147769" y="1436381"/>
                    <a:pt x="2703" y="1292648"/>
                    <a:pt x="36" y="1113864"/>
                  </a:cubicBezTo>
                  <a:cubicBezTo>
                    <a:pt x="-2631" y="932603"/>
                    <a:pt x="142054" y="783537"/>
                    <a:pt x="323124" y="780870"/>
                  </a:cubicBezTo>
                  <a:lnTo>
                    <a:pt x="421041" y="780870"/>
                  </a:lnTo>
                  <a:lnTo>
                    <a:pt x="421041" y="715528"/>
                  </a:lnTo>
                  <a:cubicBezTo>
                    <a:pt x="421041" y="666951"/>
                    <a:pt x="429423" y="618659"/>
                    <a:pt x="445806" y="572844"/>
                  </a:cubicBezTo>
                  <a:cubicBezTo>
                    <a:pt x="524578" y="352340"/>
                    <a:pt x="767085" y="237469"/>
                    <a:pt x="987398" y="316336"/>
                  </a:cubicBezTo>
                  <a:lnTo>
                    <a:pt x="1041024" y="335005"/>
                  </a:lnTo>
                  <a:lnTo>
                    <a:pt x="1066932" y="284427"/>
                  </a:lnTo>
                  <a:cubicBezTo>
                    <a:pt x="1155705" y="110881"/>
                    <a:pt x="1333632" y="1249"/>
                    <a:pt x="1528513" y="10"/>
                  </a:cubicBezTo>
                  <a:cubicBezTo>
                    <a:pt x="1816930" y="-1799"/>
                    <a:pt x="2052102" y="230706"/>
                    <a:pt x="2053912" y="519314"/>
                  </a:cubicBezTo>
                  <a:lnTo>
                    <a:pt x="2053912" y="602752"/>
                  </a:lnTo>
                  <a:lnTo>
                    <a:pt x="2129731" y="590370"/>
                  </a:lnTo>
                  <a:cubicBezTo>
                    <a:pt x="2151829" y="586750"/>
                    <a:pt x="2174213" y="584941"/>
                    <a:pt x="2196692" y="584941"/>
                  </a:cubicBezTo>
                  <a:cubicBezTo>
                    <a:pt x="2330328" y="586274"/>
                    <a:pt x="2455867" y="648949"/>
                    <a:pt x="2537401" y="754867"/>
                  </a:cubicBezTo>
                  <a:lnTo>
                    <a:pt x="2537401" y="754867"/>
                  </a:lnTo>
                  <a:close/>
                </a:path>
              </a:pathLst>
            </a:custGeom>
            <a:solidFill>
              <a:schemeClr val="tx2"/>
            </a:solidFill>
            <a:ln w="9525" cap="flat">
              <a:noFill/>
              <a:prstDash val="solid"/>
              <a:miter/>
            </a:ln>
          </p:spPr>
          <p:txBody>
            <a:bodyPr rtlCol="0" anchor="ctr"/>
            <a:lstStyle/>
            <a:p>
              <a:pPr defTabSz="914367"/>
              <a:endParaRPr lang="en-US" sz="1765">
                <a:solidFill>
                  <a:srgbClr val="000000"/>
                </a:solidFill>
                <a:latin typeface="Segoe UI"/>
              </a:endParaRPr>
            </a:p>
          </p:txBody>
        </p:sp>
      </p:grpSp>
      <p:grpSp>
        <p:nvGrpSpPr>
          <p:cNvPr id="38" name="Group 37">
            <a:extLst>
              <a:ext uri="{FF2B5EF4-FFF2-40B4-BE49-F238E27FC236}">
                <a16:creationId xmlns:a16="http://schemas.microsoft.com/office/drawing/2014/main" id="{8E6E3504-72BD-45C7-BF34-573C1A880698}"/>
              </a:ext>
              <a:ext uri="{C183D7F6-B498-43B3-948B-1728B52AA6E4}">
                <adec:decorative xmlns:adec="http://schemas.microsoft.com/office/drawing/2017/decorative" val="1"/>
              </a:ext>
            </a:extLst>
          </p:cNvPr>
          <p:cNvGrpSpPr/>
          <p:nvPr/>
        </p:nvGrpSpPr>
        <p:grpSpPr>
          <a:xfrm>
            <a:off x="2178626" y="2031113"/>
            <a:ext cx="2717810" cy="2348907"/>
            <a:chOff x="2222311" y="2071344"/>
            <a:chExt cx="2772308" cy="2396007"/>
          </a:xfrm>
        </p:grpSpPr>
        <p:grpSp>
          <p:nvGrpSpPr>
            <p:cNvPr id="13" name="Group 12">
              <a:extLst>
                <a:ext uri="{FF2B5EF4-FFF2-40B4-BE49-F238E27FC236}">
                  <a16:creationId xmlns:a16="http://schemas.microsoft.com/office/drawing/2014/main" id="{98D5BCCE-5FA1-410F-9E96-257F3FB5B31C}"/>
                </a:ext>
              </a:extLst>
            </p:cNvPr>
            <p:cNvGrpSpPr/>
            <p:nvPr/>
          </p:nvGrpSpPr>
          <p:grpSpPr>
            <a:xfrm>
              <a:off x="2222311" y="2071344"/>
              <a:ext cx="2423407" cy="2396007"/>
              <a:chOff x="1690748" y="1389321"/>
              <a:chExt cx="3086817" cy="3051916"/>
            </a:xfrm>
          </p:grpSpPr>
          <p:cxnSp>
            <p:nvCxnSpPr>
              <p:cNvPr id="15" name="Straight Connector 14">
                <a:extLst>
                  <a:ext uri="{FF2B5EF4-FFF2-40B4-BE49-F238E27FC236}">
                    <a16:creationId xmlns:a16="http://schemas.microsoft.com/office/drawing/2014/main" id="{EAE028E9-1880-4AB8-B1DD-568D6A4B35FF}"/>
                  </a:ext>
                </a:extLst>
              </p:cNvPr>
              <p:cNvCxnSpPr>
                <a:cxnSpLocks/>
              </p:cNvCxnSpPr>
              <p:nvPr/>
            </p:nvCxnSpPr>
            <p:spPr>
              <a:xfrm flipH="1">
                <a:off x="1690748" y="2314573"/>
                <a:ext cx="2626211" cy="2126664"/>
              </a:xfrm>
              <a:prstGeom prst="line">
                <a:avLst/>
              </a:prstGeom>
              <a:ln w="63500" cap="sq">
                <a:solidFill>
                  <a:schemeClr val="tx1"/>
                </a:solidFill>
                <a:prstDash val="solid"/>
                <a:miter lim="800000"/>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07A845-56CC-4D9D-B124-F764132DAD5B}"/>
                  </a:ext>
                </a:extLst>
              </p:cNvPr>
              <p:cNvCxnSpPr>
                <a:cxnSpLocks/>
              </p:cNvCxnSpPr>
              <p:nvPr/>
            </p:nvCxnSpPr>
            <p:spPr>
              <a:xfrm flipH="1">
                <a:off x="2739828" y="3164101"/>
                <a:ext cx="1577131" cy="1277136"/>
              </a:xfrm>
              <a:prstGeom prst="line">
                <a:avLst/>
              </a:prstGeom>
              <a:ln w="63500" cap="sq">
                <a:solidFill>
                  <a:schemeClr val="tx1"/>
                </a:solidFill>
                <a:prstDash val="solid"/>
                <a:miter lim="800000"/>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62786C-4706-4A63-8F7B-A7DE39420C65}"/>
                  </a:ext>
                </a:extLst>
              </p:cNvPr>
              <p:cNvCxnSpPr>
                <a:cxnSpLocks/>
              </p:cNvCxnSpPr>
              <p:nvPr/>
            </p:nvCxnSpPr>
            <p:spPr>
              <a:xfrm flipH="1">
                <a:off x="3683026" y="3927887"/>
                <a:ext cx="633933" cy="513350"/>
              </a:xfrm>
              <a:prstGeom prst="line">
                <a:avLst/>
              </a:prstGeom>
              <a:ln w="63500" cap="sq">
                <a:solidFill>
                  <a:schemeClr val="tx1"/>
                </a:solidFill>
                <a:prstDash val="solid"/>
                <a:miter lim="800000"/>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EA5724A-56B8-49BF-BFF8-DEB1C4DD8EAC}"/>
                  </a:ext>
                </a:extLst>
              </p:cNvPr>
              <p:cNvSpPr/>
              <p:nvPr/>
            </p:nvSpPr>
            <p:spPr bwMode="auto">
              <a:xfrm>
                <a:off x="3600895" y="1389321"/>
                <a:ext cx="1176670" cy="8091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Oval 34">
              <a:extLst>
                <a:ext uri="{FF2B5EF4-FFF2-40B4-BE49-F238E27FC236}">
                  <a16:creationId xmlns:a16="http://schemas.microsoft.com/office/drawing/2014/main" id="{DBE5CECE-18B1-431D-ABC5-C24537026587}"/>
                </a:ext>
              </a:extLst>
            </p:cNvPr>
            <p:cNvSpPr/>
            <p:nvPr/>
          </p:nvSpPr>
          <p:spPr bwMode="auto">
            <a:xfrm>
              <a:off x="4359349" y="2162474"/>
              <a:ext cx="635270" cy="6352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F5F14645-D6AC-43FF-9E83-994E1439035B}"/>
                </a:ext>
              </a:extLst>
            </p:cNvPr>
            <p:cNvSpPr/>
            <p:nvPr/>
          </p:nvSpPr>
          <p:spPr bwMode="auto">
            <a:xfrm>
              <a:off x="4500035" y="3145375"/>
              <a:ext cx="353898" cy="35389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EA2AD2C-CDC9-4557-B241-9A80474A4C3F}"/>
                </a:ext>
              </a:extLst>
            </p:cNvPr>
            <p:cNvSpPr/>
            <p:nvPr/>
          </p:nvSpPr>
          <p:spPr bwMode="auto">
            <a:xfrm>
              <a:off x="4554485" y="3846905"/>
              <a:ext cx="244998" cy="24499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723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4" presetClass="path" presetSubtype="0" decel="100000" fill="hold" nodeType="withEffect">
                                  <p:stCondLst>
                                    <p:cond delay="0"/>
                                  </p:stCondLst>
                                  <p:childTnLst>
                                    <p:animMotion origin="layout" path="M -2.41511E-6 0.19768 L -2.41511E-6 1.77939E-6 " pathEditMode="relative" rAng="0" ptsTypes="AA">
                                      <p:cBhvr>
                                        <p:cTn id="9" dur="500" fill="hold"/>
                                        <p:tgtEl>
                                          <p:spTgt spid="38"/>
                                        </p:tgtEl>
                                        <p:attrNameLst>
                                          <p:attrName>ppt_x</p:attrName>
                                          <p:attrName>ppt_y</p:attrName>
                                        </p:attrNameLst>
                                      </p:cBhvr>
                                      <p:rCtr x="0" y="-9896"/>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decel="100000" fill="hold" grpId="1" nodeType="withEffect">
                                  <p:stCondLst>
                                    <p:cond delay="0"/>
                                  </p:stCondLst>
                                  <p:childTnLst>
                                    <p:animMotion origin="layout" path="M -2.41511E-6 0.19768 L -2.41511E-6 1.77939E-6 " pathEditMode="relative" rAng="0" ptsTypes="AA">
                                      <p:cBhvr>
                                        <p:cTn id="14" dur="500" fill="hold"/>
                                        <p:tgtEl>
                                          <p:spTgt spid="5"/>
                                        </p:tgtEl>
                                        <p:attrNameLst>
                                          <p:attrName>ppt_x</p:attrName>
                                          <p:attrName>ppt_y</p:attrName>
                                        </p:attrNameLst>
                                      </p:cBhvr>
                                      <p:rCtr x="0" y="-989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64" presetClass="path" presetSubtype="0" decel="100000" fill="hold" nodeType="withEffect">
                                  <p:stCondLst>
                                    <p:cond delay="0"/>
                                  </p:stCondLst>
                                  <p:childTnLst>
                                    <p:animMotion origin="layout" path="M -2.41511E-6 0.19768 L -2.41511E-6 1.77939E-6 " pathEditMode="relative" rAng="0" ptsTypes="AA">
                                      <p:cBhvr>
                                        <p:cTn id="20" dur="500" fill="hold"/>
                                        <p:tgtEl>
                                          <p:spTgt spid="34"/>
                                        </p:tgtEl>
                                        <p:attrNameLst>
                                          <p:attrName>ppt_x</p:attrName>
                                          <p:attrName>ppt_y</p:attrName>
                                        </p:attrNameLst>
                                      </p:cBhvr>
                                      <p:rCtr x="0" y="-9896"/>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64" presetClass="path" presetSubtype="0" decel="100000" fill="hold" grpId="1" nodeType="withEffect">
                                  <p:stCondLst>
                                    <p:cond delay="0"/>
                                  </p:stCondLst>
                                  <p:childTnLst>
                                    <p:animMotion origin="layout" path="M -2.41511E-6 0.19768 L -2.41511E-6 1.77939E-6 " pathEditMode="relative" rAng="0" ptsTypes="AA">
                                      <p:cBhvr>
                                        <p:cTn id="25" dur="500" fill="hold"/>
                                        <p:tgtEl>
                                          <p:spTgt spid="14"/>
                                        </p:tgtEl>
                                        <p:attrNameLst>
                                          <p:attrName>ppt_x</p:attrName>
                                          <p:attrName>ppt_y</p:attrName>
                                        </p:attrNameLst>
                                      </p:cBhvr>
                                      <p:rCtr x="0" y="-98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55996" y="620429"/>
            <a:ext cx="11306469" cy="795089"/>
          </a:xfrm>
        </p:spPr>
        <p:txBody>
          <a:bodyPr/>
          <a:lstStyle/>
          <a:p>
            <a:r>
              <a:rPr lang="en-US" dirty="0"/>
              <a:t>How do we get started?</a:t>
            </a:r>
            <a:br>
              <a:rPr lang="en-US" dirty="0"/>
            </a:br>
            <a:r>
              <a:rPr lang="en-US" dirty="0">
                <a:solidFill>
                  <a:schemeClr val="tx2"/>
                </a:solidFill>
              </a:rPr>
              <a:t>Platform development velocity</a:t>
            </a:r>
          </a:p>
        </p:txBody>
      </p:sp>
      <p:sp>
        <p:nvSpPr>
          <p:cNvPr id="8" name="Rectangle 7" descr="Azure landing zones&#10;">
            <a:extLst>
              <a:ext uri="{FF2B5EF4-FFF2-40B4-BE49-F238E27FC236}">
                <a16:creationId xmlns:a16="http://schemas.microsoft.com/office/drawing/2014/main" id="{A7BFE913-9F6B-4606-858E-D2C87033BEC3}"/>
              </a:ext>
              <a:ext uri="{C183D7F6-B498-43B3-948B-1728B52AA6E4}">
                <adec:decorative xmlns:adec="http://schemas.microsoft.com/office/drawing/2017/decorative" val="0"/>
              </a:ext>
            </a:extLst>
          </p:cNvPr>
          <p:cNvSpPr/>
          <p:nvPr/>
        </p:nvSpPr>
        <p:spPr bwMode="auto">
          <a:xfrm>
            <a:off x="5756793" y="731904"/>
            <a:ext cx="5899031" cy="549915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91427" bIns="9142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a:solidFill>
                  <a:srgbClr val="3C3C40"/>
                </a:solidFill>
                <a:latin typeface="Segoe UI Semibold"/>
                <a:ea typeface="Segoe UI" pitchFamily="34" charset="0"/>
                <a:cs typeface="Segoe UI" pitchFamily="34" charset="0"/>
              </a:rPr>
              <a:t>Azure Landing Zones</a:t>
            </a:r>
          </a:p>
        </p:txBody>
      </p:sp>
      <p:sp>
        <p:nvSpPr>
          <p:cNvPr id="14" name="Rectangle 13">
            <a:extLst>
              <a:ext uri="{FF2B5EF4-FFF2-40B4-BE49-F238E27FC236}">
                <a16:creationId xmlns:a16="http://schemas.microsoft.com/office/drawing/2014/main" id="{03AB6FDF-527A-4863-A3E5-256904FC61A1}"/>
              </a:ext>
              <a:ext uri="{C183D7F6-B498-43B3-948B-1728B52AA6E4}">
                <adec:decorative xmlns:adec="http://schemas.microsoft.com/office/drawing/2017/decorative" val="1"/>
              </a:ext>
            </a:extLst>
          </p:cNvPr>
          <p:cNvSpPr/>
          <p:nvPr/>
        </p:nvSpPr>
        <p:spPr bwMode="auto">
          <a:xfrm>
            <a:off x="6065663" y="1537496"/>
            <a:ext cx="5237496" cy="2117221"/>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600" b="1">
              <a:solidFill>
                <a:srgbClr val="3C3C40"/>
              </a:solidFill>
              <a:latin typeface="Segoe UI"/>
              <a:ea typeface="Segoe UI" pitchFamily="34" charset="0"/>
              <a:cs typeface="Segoe UI" pitchFamily="34" charset="0"/>
            </a:endParaRPr>
          </a:p>
        </p:txBody>
      </p:sp>
      <p:sp>
        <p:nvSpPr>
          <p:cNvPr id="67" name="Rectangle 66" descr="Iterative implementation options include">
            <a:extLst>
              <a:ext uri="{FF2B5EF4-FFF2-40B4-BE49-F238E27FC236}">
                <a16:creationId xmlns:a16="http://schemas.microsoft.com/office/drawing/2014/main" id="{97D7008A-F885-46ED-AC35-512EB0D74B55}"/>
              </a:ext>
            </a:extLst>
          </p:cNvPr>
          <p:cNvSpPr/>
          <p:nvPr/>
        </p:nvSpPr>
        <p:spPr bwMode="auto">
          <a:xfrm>
            <a:off x="6214337" y="2059584"/>
            <a:ext cx="1990180" cy="10531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000000"/>
                </a:solidFill>
                <a:latin typeface="Segoe UI Semibold"/>
                <a:cs typeface="Segoe UI" pitchFamily="34" charset="0"/>
              </a:rPr>
              <a:t>Iterative implementation</a:t>
            </a:r>
          </a:p>
        </p:txBody>
      </p:sp>
      <p:sp>
        <p:nvSpPr>
          <p:cNvPr id="13" name="Rectangle 12" descr="Foundation blueprint">
            <a:extLst>
              <a:ext uri="{FF2B5EF4-FFF2-40B4-BE49-F238E27FC236}">
                <a16:creationId xmlns:a16="http://schemas.microsoft.com/office/drawing/2014/main" id="{523780B3-EAC6-43AC-AFBB-C91E17769F17}"/>
              </a:ext>
            </a:extLst>
          </p:cNvPr>
          <p:cNvSpPr/>
          <p:nvPr/>
        </p:nvSpPr>
        <p:spPr bwMode="auto">
          <a:xfrm>
            <a:off x="8754010" y="1632335"/>
            <a:ext cx="2455293" cy="5999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3C3C40"/>
                </a:solidFill>
                <a:latin typeface="Segoe UI"/>
                <a:cs typeface="Segoe UI" pitchFamily="34" charset="0"/>
              </a:rPr>
              <a:t>Foundation blueprint</a:t>
            </a:r>
          </a:p>
        </p:txBody>
      </p:sp>
      <p:sp>
        <p:nvSpPr>
          <p:cNvPr id="35" name="Rectangle 34" descr="Migration blueprint">
            <a:extLst>
              <a:ext uri="{FF2B5EF4-FFF2-40B4-BE49-F238E27FC236}">
                <a16:creationId xmlns:a16="http://schemas.microsoft.com/office/drawing/2014/main" id="{80BE73BD-2213-4579-8DD0-40083FF974DB}"/>
              </a:ext>
            </a:extLst>
          </p:cNvPr>
          <p:cNvSpPr/>
          <p:nvPr/>
        </p:nvSpPr>
        <p:spPr bwMode="auto">
          <a:xfrm>
            <a:off x="8754010" y="2297127"/>
            <a:ext cx="2455293" cy="5999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3C3C40"/>
                </a:solidFill>
                <a:latin typeface="Segoe UI"/>
                <a:cs typeface="Segoe UI" pitchFamily="34" charset="0"/>
              </a:rPr>
              <a:t>Migration blueprint</a:t>
            </a:r>
          </a:p>
        </p:txBody>
      </p:sp>
      <p:sp>
        <p:nvSpPr>
          <p:cNvPr id="36" name="Rectangle 35" descr="Terraform modules">
            <a:extLst>
              <a:ext uri="{FF2B5EF4-FFF2-40B4-BE49-F238E27FC236}">
                <a16:creationId xmlns:a16="http://schemas.microsoft.com/office/drawing/2014/main" id="{CF9EB183-2A96-4AA0-9E7E-A970B099A045}"/>
              </a:ext>
            </a:extLst>
          </p:cNvPr>
          <p:cNvSpPr/>
          <p:nvPr/>
        </p:nvSpPr>
        <p:spPr bwMode="auto">
          <a:xfrm>
            <a:off x="8754010" y="2978133"/>
            <a:ext cx="2455293" cy="5999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3C3C40"/>
                </a:solidFill>
                <a:latin typeface="Segoe UI"/>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 uri="{C183D7F6-B498-43B3-948B-1728B52AA6E4}">
                <adec:decorative xmlns:adec="http://schemas.microsoft.com/office/drawing/2017/decorative" val="1"/>
              </a:ext>
            </a:extLst>
          </p:cNvPr>
          <p:cNvSpPr/>
          <p:nvPr/>
        </p:nvSpPr>
        <p:spPr bwMode="auto">
          <a:xfrm>
            <a:off x="6065663" y="3755595"/>
            <a:ext cx="5237496" cy="2117221"/>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600" b="1">
              <a:solidFill>
                <a:srgbClr val="FFFFFF"/>
              </a:solidFill>
              <a:latin typeface="Segoe UI"/>
              <a:ea typeface="Segoe UI" pitchFamily="34" charset="0"/>
              <a:cs typeface="Segoe UI" pitchFamily="34" charset="0"/>
            </a:endParaRPr>
          </a:p>
        </p:txBody>
      </p:sp>
      <p:sp>
        <p:nvSpPr>
          <p:cNvPr id="69" name="Rectangle 68" descr="Rich initial implementation options include">
            <a:extLst>
              <a:ext uri="{FF2B5EF4-FFF2-40B4-BE49-F238E27FC236}">
                <a16:creationId xmlns:a16="http://schemas.microsoft.com/office/drawing/2014/main" id="{4086618E-3EAD-4649-8C43-7EB47A758C65}"/>
              </a:ext>
            </a:extLst>
          </p:cNvPr>
          <p:cNvSpPr/>
          <p:nvPr/>
        </p:nvSpPr>
        <p:spPr bwMode="auto">
          <a:xfrm>
            <a:off x="6199649" y="4230264"/>
            <a:ext cx="1990180" cy="10531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rgbClr val="000000"/>
                </a:solidFill>
                <a:latin typeface="Segoe UI Semibold"/>
                <a:cs typeface="Segoe UI" pitchFamily="34" charset="0"/>
              </a:rPr>
              <a:t>Rich initial implementation</a:t>
            </a:r>
          </a:p>
        </p:txBody>
      </p:sp>
      <p:sp>
        <p:nvSpPr>
          <p:cNvPr id="41" name="Rectangle 40" descr="Enterprise scale landing zones">
            <a:extLst>
              <a:ext uri="{FF2B5EF4-FFF2-40B4-BE49-F238E27FC236}">
                <a16:creationId xmlns:a16="http://schemas.microsoft.com/office/drawing/2014/main" id="{F8F1FF38-5E9B-4792-88E9-5DE9384A5CE8}"/>
              </a:ext>
            </a:extLst>
          </p:cNvPr>
          <p:cNvSpPr/>
          <p:nvPr/>
        </p:nvSpPr>
        <p:spPr bwMode="auto">
          <a:xfrm>
            <a:off x="8754010" y="4230265"/>
            <a:ext cx="2455293" cy="1090216"/>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rgbClr val="000000"/>
                </a:solidFill>
                <a:latin typeface="Segoe UI Semibold"/>
                <a:cs typeface="Segoe UI" pitchFamily="34" charset="0"/>
              </a:rPr>
              <a:t>Enterprise-Scale</a:t>
            </a:r>
            <a:br>
              <a:rPr lang="en-US" sz="1400">
                <a:solidFill>
                  <a:srgbClr val="000000"/>
                </a:solidFill>
                <a:latin typeface="Segoe UI Semibold"/>
                <a:cs typeface="Segoe UI" pitchFamily="34" charset="0"/>
              </a:rPr>
            </a:br>
            <a:r>
              <a:rPr lang="en-US" sz="1400">
                <a:solidFill>
                  <a:srgbClr val="000000"/>
                </a:solidFill>
                <a:latin typeface="Segoe UI Semibold"/>
                <a:cs typeface="Segoe UI" pitchFamily="34" charset="0"/>
              </a:rPr>
              <a:t>Landing Zones</a:t>
            </a:r>
          </a:p>
        </p:txBody>
      </p:sp>
      <p:cxnSp>
        <p:nvCxnSpPr>
          <p:cNvPr id="63" name="Straight Connector 62">
            <a:extLst>
              <a:ext uri="{FF2B5EF4-FFF2-40B4-BE49-F238E27FC236}">
                <a16:creationId xmlns:a16="http://schemas.microsoft.com/office/drawing/2014/main" id="{16A460CB-B300-498D-9771-7CE0DC240700}"/>
              </a:ext>
              <a:ext uri="{C183D7F6-B498-43B3-948B-1728B52AA6E4}">
                <adec:decorative xmlns:adec="http://schemas.microsoft.com/office/drawing/2017/decorative" val="1"/>
              </a:ext>
            </a:extLst>
          </p:cNvPr>
          <p:cNvCxnSpPr>
            <a:cxnSpLocks/>
          </p:cNvCxnSpPr>
          <p:nvPr/>
        </p:nvCxnSpPr>
        <p:spPr>
          <a:xfrm>
            <a:off x="8205445" y="4756831"/>
            <a:ext cx="548562"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1A4B4DB-C507-4075-AB5C-CDE23F68E65A}"/>
              </a:ext>
            </a:extLst>
          </p:cNvPr>
          <p:cNvSpPr txBox="1"/>
          <p:nvPr/>
        </p:nvSpPr>
        <p:spPr>
          <a:xfrm>
            <a:off x="415891" y="4993153"/>
            <a:ext cx="4732849" cy="331899"/>
          </a:xfrm>
          <a:prstGeom prst="rect">
            <a:avLst/>
          </a:prstGeom>
          <a:noFill/>
        </p:spPr>
        <p:txBody>
          <a:bodyPr wrap="square">
            <a:spAutoFit/>
          </a:bodyPr>
          <a:lstStyle/>
          <a:p>
            <a:pPr defTabSz="896386">
              <a:defRPr/>
            </a:pPr>
            <a:r>
              <a:rPr lang="en-US" sz="1568" kern="0">
                <a:solidFill>
                  <a:srgbClr val="0078D4"/>
                </a:solidFill>
                <a:latin typeface="Segoe UI"/>
                <a:hlinkClick r:id="rId4"/>
              </a:rPr>
              <a:t>https://aka.ms/adopt/landingzone/cafmigrate</a:t>
            </a:r>
            <a:endParaRPr lang="en-US" sz="1568" kern="0">
              <a:solidFill>
                <a:srgbClr val="0078D4"/>
              </a:solidFill>
              <a:latin typeface="Segoe UI"/>
            </a:endParaRPr>
          </a:p>
        </p:txBody>
      </p:sp>
      <p:sp>
        <p:nvSpPr>
          <p:cNvPr id="43" name="TextBox 42">
            <a:extLst>
              <a:ext uri="{FF2B5EF4-FFF2-40B4-BE49-F238E27FC236}">
                <a16:creationId xmlns:a16="http://schemas.microsoft.com/office/drawing/2014/main" id="{DF5426AE-1AC9-4C13-A8A4-821EF22BFA7D}"/>
              </a:ext>
            </a:extLst>
          </p:cNvPr>
          <p:cNvSpPr txBox="1"/>
          <p:nvPr/>
        </p:nvSpPr>
        <p:spPr>
          <a:xfrm>
            <a:off x="415891" y="5327042"/>
            <a:ext cx="4935998" cy="333617"/>
          </a:xfrm>
          <a:prstGeom prst="rect">
            <a:avLst/>
          </a:prstGeom>
          <a:noFill/>
        </p:spPr>
        <p:txBody>
          <a:bodyPr wrap="square">
            <a:spAutoFit/>
          </a:bodyPr>
          <a:lstStyle/>
          <a:p>
            <a:pPr defTabSz="896386">
              <a:defRPr/>
            </a:pPr>
            <a:r>
              <a:rPr lang="en-US" sz="1568" kern="0">
                <a:solidFill>
                  <a:srgbClr val="0078D4"/>
                </a:solidFill>
                <a:latin typeface="Segoe UI"/>
                <a:hlinkClick r:id="rId5"/>
              </a:rPr>
              <a:t>https://aka.ms/adopt/landingzone/caffoundation</a:t>
            </a:r>
            <a:endParaRPr lang="en-US" sz="1568" kern="0">
              <a:solidFill>
                <a:srgbClr val="0078D4"/>
              </a:solidFill>
              <a:latin typeface="Segoe UI"/>
            </a:endParaRPr>
          </a:p>
        </p:txBody>
      </p:sp>
      <p:sp>
        <p:nvSpPr>
          <p:cNvPr id="44" name="TextBox 43">
            <a:extLst>
              <a:ext uri="{FF2B5EF4-FFF2-40B4-BE49-F238E27FC236}">
                <a16:creationId xmlns:a16="http://schemas.microsoft.com/office/drawing/2014/main" id="{7E78AFBC-7AF1-4AE2-9F25-E5BAC0D69CC5}"/>
              </a:ext>
            </a:extLst>
          </p:cNvPr>
          <p:cNvSpPr txBox="1"/>
          <p:nvPr/>
        </p:nvSpPr>
        <p:spPr>
          <a:xfrm>
            <a:off x="415891" y="5660931"/>
            <a:ext cx="4477312" cy="331899"/>
          </a:xfrm>
          <a:prstGeom prst="rect">
            <a:avLst/>
          </a:prstGeom>
          <a:noFill/>
        </p:spPr>
        <p:txBody>
          <a:bodyPr wrap="square">
            <a:spAutoFit/>
          </a:bodyPr>
          <a:lstStyle/>
          <a:p>
            <a:pPr defTabSz="896386">
              <a:defRPr/>
            </a:pPr>
            <a:r>
              <a:rPr lang="en-US" sz="1568" kern="0">
                <a:solidFill>
                  <a:srgbClr val="0078D4"/>
                </a:solidFill>
                <a:latin typeface="Segoe UI"/>
                <a:hlinkClick r:id="rId6"/>
              </a:rPr>
              <a:t>https://aka.ms/adopt/landingzone/terraform</a:t>
            </a:r>
            <a:endParaRPr lang="en-US" sz="1568" kern="0">
              <a:solidFill>
                <a:srgbClr val="0078D4"/>
              </a:solidFill>
              <a:latin typeface="Segoe UI"/>
            </a:endParaRPr>
          </a:p>
        </p:txBody>
      </p:sp>
      <p:sp>
        <p:nvSpPr>
          <p:cNvPr id="45" name="TextBox 44">
            <a:extLst>
              <a:ext uri="{FF2B5EF4-FFF2-40B4-BE49-F238E27FC236}">
                <a16:creationId xmlns:a16="http://schemas.microsoft.com/office/drawing/2014/main" id="{6C29F0EF-DB09-450D-ABAC-06BA462F170E}"/>
              </a:ext>
            </a:extLst>
          </p:cNvPr>
          <p:cNvSpPr txBox="1"/>
          <p:nvPr/>
        </p:nvSpPr>
        <p:spPr>
          <a:xfrm>
            <a:off x="415891" y="5994821"/>
            <a:ext cx="4732849" cy="331899"/>
          </a:xfrm>
          <a:prstGeom prst="rect">
            <a:avLst/>
          </a:prstGeom>
          <a:noFill/>
        </p:spPr>
        <p:txBody>
          <a:bodyPr wrap="square">
            <a:spAutoFit/>
          </a:bodyPr>
          <a:lstStyle/>
          <a:p>
            <a:pPr defTabSz="896386">
              <a:defRPr/>
            </a:pPr>
            <a:r>
              <a:rPr lang="en-US" sz="1568" kern="0">
                <a:solidFill>
                  <a:srgbClr val="0078D4"/>
                </a:solidFill>
                <a:latin typeface="Segoe UI"/>
                <a:hlinkClick r:id="rId7"/>
              </a:rPr>
              <a:t>https://aka.ms/adopt/landingzone/enterprise-scale</a:t>
            </a:r>
            <a:endParaRPr lang="en-US" sz="1568" kern="0">
              <a:solidFill>
                <a:srgbClr val="0078D4"/>
              </a:solidFill>
              <a:latin typeface="Segoe UI"/>
            </a:endParaRPr>
          </a:p>
        </p:txBody>
      </p:sp>
      <p:grpSp>
        <p:nvGrpSpPr>
          <p:cNvPr id="59" name="Group 58">
            <a:extLst>
              <a:ext uri="{FF2B5EF4-FFF2-40B4-BE49-F238E27FC236}">
                <a16:creationId xmlns:a16="http://schemas.microsoft.com/office/drawing/2014/main" id="{A625F5A6-8571-4B09-AA3C-8C3462C69CF7}"/>
              </a:ext>
              <a:ext uri="{C183D7F6-B498-43B3-948B-1728B52AA6E4}">
                <adec:decorative xmlns:adec="http://schemas.microsoft.com/office/drawing/2017/decorative" val="1"/>
              </a:ext>
            </a:extLst>
          </p:cNvPr>
          <p:cNvGrpSpPr/>
          <p:nvPr/>
        </p:nvGrpSpPr>
        <p:grpSpPr>
          <a:xfrm>
            <a:off x="8205445" y="1932302"/>
            <a:ext cx="548562" cy="1345797"/>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35860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left)">
                                      <p:cBhvr>
                                        <p:cTn id="18" dur="5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22" presetClass="entr" presetSubtype="8"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left)">
                                      <p:cBhvr>
                                        <p:cTn id="38" dur="500"/>
                                        <p:tgtEl>
                                          <p:spTgt spid="63"/>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67" grpId="0" animBg="1"/>
      <p:bldP spid="13" grpId="0" animBg="1"/>
      <p:bldP spid="35" grpId="0" animBg="1"/>
      <p:bldP spid="36" grpId="0" animBg="1"/>
      <p:bldP spid="40" grpId="0" animBg="1"/>
      <p:bldP spid="69" grpId="0" animBg="1"/>
      <p:bldP spid="41" grpId="0" animBg="1"/>
      <p:bldP spid="39"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a:t>What is "Enterprise-scale"?</a:t>
            </a:r>
          </a:p>
        </p:txBody>
      </p:sp>
    </p:spTree>
    <p:extLst>
      <p:ext uri="{BB962C8B-B14F-4D97-AF65-F5344CB8AC3E}">
        <p14:creationId xmlns:p14="http://schemas.microsoft.com/office/powerpoint/2010/main" val="130504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p:txBody>
          <a:bodyPr/>
          <a:lstStyle/>
          <a:p>
            <a:r>
              <a:rPr lang="en-US"/>
              <a:t>Key challenges</a:t>
            </a:r>
          </a:p>
        </p:txBody>
      </p:sp>
      <p:sp>
        <p:nvSpPr>
          <p:cNvPr id="13" name="TextBox 12">
            <a:extLst>
              <a:ext uri="{FF2B5EF4-FFF2-40B4-BE49-F238E27FC236}">
                <a16:creationId xmlns:a16="http://schemas.microsoft.com/office/drawing/2014/main" id="{FBE9D5C4-DCE1-4292-9D58-0E7A65DE42B0}"/>
              </a:ext>
            </a:extLst>
          </p:cNvPr>
          <p:cNvSpPr txBox="1"/>
          <p:nvPr/>
        </p:nvSpPr>
        <p:spPr>
          <a:xfrm>
            <a:off x="2105248" y="1416438"/>
            <a:ext cx="9904190"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i="0" u="none" strike="noStrike" kern="1200" cap="none" spc="0" normalizeH="0" baseline="0" noProof="0">
                <a:ln>
                  <a:noFill/>
                </a:ln>
                <a:solidFill>
                  <a:srgbClr val="0078D3"/>
                </a:solidFill>
                <a:effectLst/>
                <a:uLnTx/>
                <a:uFillTx/>
                <a:latin typeface="Segoe UI Semibold" panose="020B0702040204020203" pitchFamily="34" charset="0"/>
                <a:cs typeface="Segoe UI Semibold" panose="020B0702040204020203" pitchFamily="34" charset="0"/>
              </a:rPr>
              <a:t>Architecture </a:t>
            </a:r>
            <a:r>
              <a:rPr lang="en-GB" sz="2000">
                <a:solidFill>
                  <a:srgbClr val="0078D3"/>
                </a:solidFill>
                <a:latin typeface="Segoe UI Semibold" panose="020B0702040204020203" pitchFamily="34" charset="0"/>
                <a:cs typeface="Segoe UI Semibold" panose="020B0702040204020203" pitchFamily="34" charset="0"/>
              </a:rPr>
              <a:t>complexity</a:t>
            </a:r>
            <a:endParaRPr kumimoji="0" lang="en-GB" sz="2000" i="0" u="none" strike="noStrike" kern="1200" cap="none" spc="0" normalizeH="0" baseline="0" noProof="0">
              <a:ln>
                <a:noFill/>
              </a:ln>
              <a:solidFill>
                <a:srgbClr val="0078D3"/>
              </a:solidFill>
              <a:effectLst/>
              <a:uLnTx/>
              <a:uFillTx/>
              <a:latin typeface="Segoe UI Semibold" panose="020B0702040204020203" pitchFamily="34" charset="0"/>
              <a:cs typeface="Segoe UI Semibold" panose="020B0702040204020203" pitchFamily="34" charset="0"/>
            </a:endParaRPr>
          </a:p>
          <a:p>
            <a:pPr lvl="0">
              <a:spcAft>
                <a:spcPts val="1200"/>
              </a:spcAft>
              <a:defRPr/>
            </a:pPr>
            <a:r>
              <a:rPr lang="en-US" sz="1600">
                <a:solidFill>
                  <a:srgbClr val="000000"/>
                </a:solidFill>
              </a:rPr>
              <a:t>Customers lack required level of understanding and experience on Azure. Mismatch between on-premises infrastructure and cloud-design considerations creates dissonance and friction with respect to defining architectures and standards for their migration to the cloud. They are struggling with the translation of requirements to Azure concepts, capabilities, constructs and security model.</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107140" y="3191188"/>
            <a:ext cx="9902298" cy="1538883"/>
          </a:xfrm>
          <a:prstGeom prst="rect">
            <a:avLst/>
          </a:prstGeom>
          <a:noFill/>
        </p:spPr>
        <p:txBody>
          <a:bodyPr wrap="square">
            <a:spAutoFit/>
          </a:bodyPr>
          <a:lstStyle/>
          <a:p>
            <a:pPr>
              <a:spcAft>
                <a:spcPts val="1200"/>
              </a:spcAft>
              <a:defRPr/>
            </a:pPr>
            <a:r>
              <a:rPr lang="en-GB" sz="2000">
                <a:solidFill>
                  <a:srgbClr val="0078D3"/>
                </a:solidFill>
                <a:latin typeface="Segoe UI Semibold" panose="020B0702040204020203" pitchFamily="34" charset="0"/>
                <a:cs typeface="Segoe UI Semibold" panose="020B0702040204020203" pitchFamily="34" charset="0"/>
              </a:rPr>
              <a:t>Operating compatibility</a:t>
            </a:r>
          </a:p>
          <a:p>
            <a:pPr lvl="0">
              <a:spcAft>
                <a:spcPts val="1200"/>
              </a:spcAft>
              <a:defRPr/>
            </a:pPr>
            <a:r>
              <a:rPr lang="en-US" sz="1600">
                <a:solidFill>
                  <a:srgbClr val="000000"/>
                </a:solidFill>
              </a:rPr>
              <a:t>Existing approaches and functions for traditional delivery and management of IT services are not compatible with Azure platform and cloud operating models. When combined with lack of skills and experience, customers struggle to define and therefore transform their operating model to manage and support </a:t>
            </a:r>
            <a:br>
              <a:rPr lang="en-US" sz="1600">
                <a:solidFill>
                  <a:srgbClr val="000000"/>
                </a:solidFill>
              </a:rPr>
            </a:br>
            <a:r>
              <a:rPr lang="en-US" sz="1600">
                <a:solidFill>
                  <a:srgbClr val="000000"/>
                </a:solidFill>
              </a:rPr>
              <a:t>large-scale cloud infrastructure.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105247" y="4965938"/>
            <a:ext cx="9904191" cy="1538883"/>
          </a:xfrm>
          <a:prstGeom prst="rect">
            <a:avLst/>
          </a:prstGeom>
          <a:noFill/>
        </p:spPr>
        <p:txBody>
          <a:bodyPr wrap="square">
            <a:spAutoFit/>
          </a:bodyPr>
          <a:lstStyle/>
          <a:p>
            <a:pPr>
              <a:spcAft>
                <a:spcPts val="1200"/>
              </a:spcAft>
              <a:defRPr/>
            </a:pPr>
            <a:r>
              <a:rPr lang="en-GB" sz="2000">
                <a:solidFill>
                  <a:srgbClr val="0078D3"/>
                </a:solidFill>
                <a:latin typeface="Segoe UI Semibold" panose="020B0702040204020203" pitchFamily="34" charset="0"/>
                <a:cs typeface="Segoe UI Semibold" panose="020B0702040204020203" pitchFamily="34" charset="0"/>
              </a:rPr>
              <a:t>Lack of trust and desire for control</a:t>
            </a:r>
          </a:p>
          <a:p>
            <a:pPr lvl="0">
              <a:spcAft>
                <a:spcPts val="1200"/>
              </a:spcAft>
              <a:defRPr/>
            </a:pPr>
            <a:r>
              <a:rPr lang="en-US" sz="1600">
                <a:solidFill>
                  <a:srgbClr val="000000"/>
                </a:solidFill>
              </a:rPr>
              <a:t>Absence of precise and detailed cloud architecture compliant with requirements, and lack of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 name="Oval 2">
            <a:extLst>
              <a:ext uri="{FF2B5EF4-FFF2-40B4-BE49-F238E27FC236}">
                <a16:creationId xmlns:a16="http://schemas.microsoft.com/office/drawing/2014/main" id="{B9E13030-500F-4572-99C5-F472C87116F6}"/>
              </a:ext>
              <a:ext uri="{C183D7F6-B498-43B3-948B-1728B52AA6E4}">
                <adec:decorative xmlns:adec="http://schemas.microsoft.com/office/drawing/2017/decorative" val="1"/>
              </a:ext>
            </a:extLst>
          </p:cNvPr>
          <p:cNvSpPr/>
          <p:nvPr/>
        </p:nvSpPr>
        <p:spPr bwMode="auto">
          <a:xfrm>
            <a:off x="637953" y="1485886"/>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53A8560-C30D-4328-988D-EBC5442EABF8}"/>
              </a:ext>
              <a:ext uri="{C183D7F6-B498-43B3-948B-1728B52AA6E4}">
                <adec:decorative xmlns:adec="http://schemas.microsoft.com/office/drawing/2017/decorative" val="1"/>
              </a:ext>
            </a:extLst>
          </p:cNvPr>
          <p:cNvSpPr/>
          <p:nvPr/>
        </p:nvSpPr>
        <p:spPr bwMode="auto">
          <a:xfrm>
            <a:off x="637953" y="3260636"/>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ED8E8FA-3372-45A7-B7A6-441028C465B6}"/>
              </a:ext>
              <a:ext uri="{C183D7F6-B498-43B3-948B-1728B52AA6E4}">
                <adec:decorative xmlns:adec="http://schemas.microsoft.com/office/drawing/2017/decorative" val="1"/>
              </a:ext>
            </a:extLst>
          </p:cNvPr>
          <p:cNvSpPr/>
          <p:nvPr/>
        </p:nvSpPr>
        <p:spPr bwMode="auto">
          <a:xfrm>
            <a:off x="637953" y="5035386"/>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a:extLst>
              <a:ext uri="{FF2B5EF4-FFF2-40B4-BE49-F238E27FC236}">
                <a16:creationId xmlns:a16="http://schemas.microsoft.com/office/drawing/2014/main" id="{C4510437-32B2-42E2-ABCA-174E1D0506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79" y="3366962"/>
            <a:ext cx="914400" cy="914400"/>
          </a:xfrm>
          <a:prstGeom prst="rect">
            <a:avLst/>
          </a:prstGeom>
        </p:spPr>
      </p:pic>
      <p:pic>
        <p:nvPicPr>
          <p:cNvPr id="31" name="Graphic 30">
            <a:extLst>
              <a:ext uri="{FF2B5EF4-FFF2-40B4-BE49-F238E27FC236}">
                <a16:creationId xmlns:a16="http://schemas.microsoft.com/office/drawing/2014/main" id="{3A687E51-F7FC-43BA-8CB5-F1019F9EF6F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279" y="1592212"/>
            <a:ext cx="914400" cy="914400"/>
          </a:xfrm>
          <a:prstGeom prst="rect">
            <a:avLst/>
          </a:prstGeom>
        </p:spPr>
      </p:pic>
      <p:pic>
        <p:nvPicPr>
          <p:cNvPr id="35" name="Graphic 34">
            <a:extLst>
              <a:ext uri="{FF2B5EF4-FFF2-40B4-BE49-F238E27FC236}">
                <a16:creationId xmlns:a16="http://schemas.microsoft.com/office/drawing/2014/main" id="{BD729BCF-AE9D-48B8-A6EE-1C7710A8765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279" y="5141712"/>
            <a:ext cx="914400" cy="914400"/>
          </a:xfrm>
          <a:prstGeom prst="rect">
            <a:avLst/>
          </a:prstGeom>
        </p:spPr>
      </p:pic>
    </p:spTree>
    <p:extLst>
      <p:ext uri="{BB962C8B-B14F-4D97-AF65-F5344CB8AC3E}">
        <p14:creationId xmlns:p14="http://schemas.microsoft.com/office/powerpoint/2010/main" val="3797479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750"/>
                                        <p:tgtEl>
                                          <p:spTgt spid="31"/>
                                        </p:tgtEl>
                                      </p:cBhvr>
                                    </p:animEffect>
                                    <p:anim calcmode="lin" valueType="num">
                                      <p:cBhvr>
                                        <p:cTn id="18" dur="750" fill="hold"/>
                                        <p:tgtEl>
                                          <p:spTgt spid="31"/>
                                        </p:tgtEl>
                                        <p:attrNameLst>
                                          <p:attrName>ppt_x</p:attrName>
                                        </p:attrNameLst>
                                      </p:cBhvr>
                                      <p:tavLst>
                                        <p:tav tm="0">
                                          <p:val>
                                            <p:strVal val="#ppt_x"/>
                                          </p:val>
                                        </p:tav>
                                        <p:tav tm="100000">
                                          <p:val>
                                            <p:strVal val="#ppt_x"/>
                                          </p:val>
                                        </p:tav>
                                      </p:tavLst>
                                    </p:anim>
                                    <p:anim calcmode="lin" valueType="num">
                                      <p:cBhvr>
                                        <p:cTn id="19" dur="75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anim calcmode="lin" valueType="num">
                                      <p:cBhvr>
                                        <p:cTn id="29" dur="750" fill="hold"/>
                                        <p:tgtEl>
                                          <p:spTgt spid="15"/>
                                        </p:tgtEl>
                                        <p:attrNameLst>
                                          <p:attrName>ppt_x</p:attrName>
                                        </p:attrNameLst>
                                      </p:cBhvr>
                                      <p:tavLst>
                                        <p:tav tm="0">
                                          <p:val>
                                            <p:strVal val="#ppt_x"/>
                                          </p:val>
                                        </p:tav>
                                        <p:tav tm="100000">
                                          <p:val>
                                            <p:strVal val="#ppt_x"/>
                                          </p:val>
                                        </p:tav>
                                      </p:tavLst>
                                    </p:anim>
                                    <p:anim calcmode="lin" valueType="num">
                                      <p:cBhvr>
                                        <p:cTn id="30" dur="75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anim calcmode="lin" valueType="num">
                                      <p:cBhvr>
                                        <p:cTn id="34" dur="750" fill="hold"/>
                                        <p:tgtEl>
                                          <p:spTgt spid="14"/>
                                        </p:tgtEl>
                                        <p:attrNameLst>
                                          <p:attrName>ppt_x</p:attrName>
                                        </p:attrNameLst>
                                      </p:cBhvr>
                                      <p:tavLst>
                                        <p:tav tm="0">
                                          <p:val>
                                            <p:strVal val="#ppt_x"/>
                                          </p:val>
                                        </p:tav>
                                        <p:tav tm="100000">
                                          <p:val>
                                            <p:strVal val="#ppt_x"/>
                                          </p:val>
                                        </p:tav>
                                      </p:tavLst>
                                    </p:anim>
                                    <p:anim calcmode="lin" valueType="num">
                                      <p:cBhvr>
                                        <p:cTn id="35" dur="75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anim calcmode="lin" valueType="num">
                                      <p:cBhvr>
                                        <p:cTn id="40" dur="750" fill="hold"/>
                                        <p:tgtEl>
                                          <p:spTgt spid="17"/>
                                        </p:tgtEl>
                                        <p:attrNameLst>
                                          <p:attrName>ppt_x</p:attrName>
                                        </p:attrNameLst>
                                      </p:cBhvr>
                                      <p:tavLst>
                                        <p:tav tm="0">
                                          <p:val>
                                            <p:strVal val="#ppt_x"/>
                                          </p:val>
                                        </p:tav>
                                        <p:tav tm="100000">
                                          <p:val>
                                            <p:strVal val="#ppt_x"/>
                                          </p:val>
                                        </p:tav>
                                      </p:tavLst>
                                    </p:anim>
                                    <p:anim calcmode="lin" valueType="num">
                                      <p:cBhvr>
                                        <p:cTn id="41" dur="75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750"/>
                                        <p:tgtEl>
                                          <p:spTgt spid="35"/>
                                        </p:tgtEl>
                                      </p:cBhvr>
                                    </p:animEffect>
                                    <p:anim calcmode="lin" valueType="num">
                                      <p:cBhvr>
                                        <p:cTn id="45" dur="750" fill="hold"/>
                                        <p:tgtEl>
                                          <p:spTgt spid="35"/>
                                        </p:tgtEl>
                                        <p:attrNameLst>
                                          <p:attrName>ppt_x</p:attrName>
                                        </p:attrNameLst>
                                      </p:cBhvr>
                                      <p:tavLst>
                                        <p:tav tm="0">
                                          <p:val>
                                            <p:strVal val="#ppt_x"/>
                                          </p:val>
                                        </p:tav>
                                        <p:tav tm="100000">
                                          <p:val>
                                            <p:strVal val="#ppt_x"/>
                                          </p:val>
                                        </p:tav>
                                      </p:tavLst>
                                    </p:anim>
                                    <p:anim calcmode="lin" valueType="num">
                                      <p:cBhvr>
                                        <p:cTn id="46" dur="75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anim calcmode="lin" valueType="num">
                                      <p:cBhvr>
                                        <p:cTn id="50" dur="750" fill="hold"/>
                                        <p:tgtEl>
                                          <p:spTgt spid="16"/>
                                        </p:tgtEl>
                                        <p:attrNameLst>
                                          <p:attrName>ppt_x</p:attrName>
                                        </p:attrNameLst>
                                      </p:cBhvr>
                                      <p:tavLst>
                                        <p:tav tm="0">
                                          <p:val>
                                            <p:strVal val="#ppt_x"/>
                                          </p:val>
                                        </p:tav>
                                        <p:tav tm="100000">
                                          <p:val>
                                            <p:strVal val="#ppt_x"/>
                                          </p:val>
                                        </p:tav>
                                      </p:tavLst>
                                    </p:anim>
                                    <p:anim calcmode="lin" valueType="num">
                                      <p:cBhvr>
                                        <p:cTn id="51"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3" grpId="0" animBg="1"/>
      <p:bldP spid="1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A6B1-2B24-4214-9ED8-171E32F22D18}"/>
              </a:ext>
            </a:extLst>
          </p:cNvPr>
          <p:cNvSpPr>
            <a:spLocks noGrp="1"/>
          </p:cNvSpPr>
          <p:nvPr>
            <p:ph type="title"/>
          </p:nvPr>
        </p:nvSpPr>
        <p:spPr>
          <a:xfrm>
            <a:off x="455996" y="620429"/>
            <a:ext cx="5541959" cy="1192634"/>
          </a:xfrm>
        </p:spPr>
        <p:txBody>
          <a:bodyPr/>
          <a:lstStyle/>
          <a:p>
            <a:r>
              <a:rPr lang="en-US" sz="2700">
                <a:cs typeface="Segoe UI"/>
              </a:rPr>
              <a:t>Guardrails—</a:t>
            </a:r>
            <a:br>
              <a:rPr lang="en-US" sz="2700"/>
            </a:br>
            <a:r>
              <a:rPr lang="en-US" sz="2700">
                <a:solidFill>
                  <a:schemeClr val="tx2"/>
                </a:solidFill>
                <a:cs typeface="Segoe UI"/>
              </a:rPr>
              <a:t>audit and enforce corporate standards and policies</a:t>
            </a:r>
          </a:p>
        </p:txBody>
      </p:sp>
      <p:sp>
        <p:nvSpPr>
          <p:cNvPr id="3" name="Text Placeholder 2">
            <a:extLst>
              <a:ext uri="{FF2B5EF4-FFF2-40B4-BE49-F238E27FC236}">
                <a16:creationId xmlns:a16="http://schemas.microsoft.com/office/drawing/2014/main" id="{FBC11A9D-6E14-4902-9A69-8F303A618004}"/>
              </a:ext>
            </a:extLst>
          </p:cNvPr>
          <p:cNvSpPr>
            <a:spLocks noGrp="1"/>
          </p:cNvSpPr>
          <p:nvPr>
            <p:ph type="body" sz="quarter" idx="14"/>
          </p:nvPr>
        </p:nvSpPr>
        <p:spPr>
          <a:xfrm>
            <a:off x="455996" y="2403475"/>
            <a:ext cx="4688951" cy="2385268"/>
          </a:xfrm>
        </p:spPr>
        <p:txBody>
          <a:bodyPr/>
          <a:lstStyle/>
          <a:p>
            <a:pPr marL="284163" indent="-284163">
              <a:lnSpc>
                <a:spcPct val="100000"/>
              </a:lnSpc>
              <a:spcAft>
                <a:spcPts val="1800"/>
              </a:spcAft>
              <a:buSzPct val="100000"/>
              <a:buFont typeface="Arial" panose="020B0604020202020204" pitchFamily="34" charset="0"/>
              <a:buChar char="•"/>
            </a:pPr>
            <a:r>
              <a:rPr lang="en-US" sz="2000">
                <a:solidFill>
                  <a:schemeClr val="tx1"/>
                </a:solidFill>
              </a:rPr>
              <a:t>City utilities must be running before your house is constructed </a:t>
            </a:r>
          </a:p>
          <a:p>
            <a:pPr marL="284163" indent="-284163">
              <a:lnSpc>
                <a:spcPct val="100000"/>
              </a:lnSpc>
              <a:spcAft>
                <a:spcPts val="1800"/>
              </a:spcAft>
              <a:buSzPct val="100000"/>
              <a:buFont typeface="Arial" panose="020B0604020202020204" pitchFamily="34" charset="0"/>
              <a:buChar char="•"/>
            </a:pPr>
            <a:r>
              <a:rPr lang="en-US" sz="2000">
                <a:solidFill>
                  <a:schemeClr val="tx1"/>
                </a:solidFill>
              </a:rPr>
              <a:t>Network, IAM, policies, operations management, and monitoring are </a:t>
            </a:r>
            <a:r>
              <a:rPr lang="en-US" sz="2000">
                <a:solidFill>
                  <a:schemeClr val="tx2"/>
                </a:solidFill>
              </a:rPr>
              <a:t>shared utility services </a:t>
            </a:r>
            <a:r>
              <a:rPr lang="en-US" sz="2000">
                <a:solidFill>
                  <a:schemeClr val="tx1"/>
                </a:solidFill>
              </a:rPr>
              <a:t>that must be </a:t>
            </a:r>
            <a:r>
              <a:rPr lang="en-US" sz="2000">
                <a:solidFill>
                  <a:schemeClr val="tx2"/>
                </a:solidFill>
              </a:rPr>
              <a:t>available as guardrails </a:t>
            </a:r>
            <a:r>
              <a:rPr lang="en-US" sz="2000">
                <a:solidFill>
                  <a:schemeClr val="tx1"/>
                </a:solidFill>
              </a:rPr>
              <a:t>for the application migration process</a:t>
            </a:r>
          </a:p>
        </p:txBody>
      </p:sp>
      <p:grpSp>
        <p:nvGrpSpPr>
          <p:cNvPr id="12" name="Group 11">
            <a:extLst>
              <a:ext uri="{FF2B5EF4-FFF2-40B4-BE49-F238E27FC236}">
                <a16:creationId xmlns:a16="http://schemas.microsoft.com/office/drawing/2014/main" id="{BEB3760C-C831-4381-AB43-FB041C411A09}"/>
              </a:ext>
              <a:ext uri="{C183D7F6-B498-43B3-948B-1728B52AA6E4}">
                <adec:decorative xmlns:adec="http://schemas.microsoft.com/office/drawing/2017/decorative" val="1"/>
              </a:ext>
            </a:extLst>
          </p:cNvPr>
          <p:cNvGrpSpPr/>
          <p:nvPr/>
        </p:nvGrpSpPr>
        <p:grpSpPr>
          <a:xfrm>
            <a:off x="6194047" y="-1"/>
            <a:ext cx="5997954" cy="6858001"/>
            <a:chOff x="6194047" y="-1"/>
            <a:chExt cx="5997954" cy="6858001"/>
          </a:xfrm>
        </p:grpSpPr>
        <p:pic>
          <p:nvPicPr>
            <p:cNvPr id="10" name="Picture 9" descr="A picture containing text, sunset, night sky&#10;&#10;Description automatically generated">
              <a:extLst>
                <a:ext uri="{FF2B5EF4-FFF2-40B4-BE49-F238E27FC236}">
                  <a16:creationId xmlns:a16="http://schemas.microsoft.com/office/drawing/2014/main" id="{C4BFF1C2-E037-417D-B8B5-485C426E542D}"/>
                </a:ext>
              </a:extLst>
            </p:cNvPr>
            <p:cNvPicPr>
              <a:picLocks noChangeAspect="1"/>
            </p:cNvPicPr>
            <p:nvPr/>
          </p:nvPicPr>
          <p:blipFill rotWithShape="1">
            <a:blip r:embed="rId3">
              <a:extLst>
                <a:ext uri="{28A0092B-C50C-407E-A947-70E740481C1C}">
                  <a14:useLocalDpi xmlns:a14="http://schemas.microsoft.com/office/drawing/2010/main" val="0"/>
                </a:ext>
              </a:extLst>
            </a:blip>
            <a:srcRect l="31198" t="1790" r="11669" b="1790"/>
            <a:stretch/>
          </p:blipFill>
          <p:spPr>
            <a:xfrm>
              <a:off x="6194047" y="-1"/>
              <a:ext cx="5997954" cy="6858001"/>
            </a:xfrm>
            <a:prstGeom prst="rect">
              <a:avLst/>
            </a:prstGeom>
          </p:spPr>
        </p:pic>
        <p:sp>
          <p:nvSpPr>
            <p:cNvPr id="11" name="TextBox 10">
              <a:extLst>
                <a:ext uri="{FF2B5EF4-FFF2-40B4-BE49-F238E27FC236}">
                  <a16:creationId xmlns:a16="http://schemas.microsoft.com/office/drawing/2014/main" id="{87F7D689-360B-4941-B3FE-57CF13930BB2}"/>
                </a:ext>
              </a:extLst>
            </p:cNvPr>
            <p:cNvSpPr txBox="1"/>
            <p:nvPr/>
          </p:nvSpPr>
          <p:spPr>
            <a:xfrm>
              <a:off x="10407216" y="6400800"/>
              <a:ext cx="1784784"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lumMod val="65000"/>
                    </a:schemeClr>
                  </a:solidFill>
                  <a:effectLst/>
                  <a:uLnTx/>
                  <a:uFillTx/>
                  <a:latin typeface="Segoe UI"/>
                  <a:ea typeface="+mn-ea"/>
                  <a:cs typeface="+mn-cs"/>
                </a:rPr>
                <a:t>Copyright © Michele </a:t>
              </a:r>
              <a:r>
                <a:rPr kumimoji="0" lang="en-US" sz="800" b="0" i="0" u="none" strike="noStrike" kern="1200" cap="none" spc="0" normalizeH="0" baseline="0" noProof="0" err="1">
                  <a:ln>
                    <a:noFill/>
                  </a:ln>
                  <a:solidFill>
                    <a:schemeClr val="bg1">
                      <a:lumMod val="65000"/>
                    </a:schemeClr>
                  </a:solidFill>
                  <a:effectLst/>
                  <a:uLnTx/>
                  <a:uFillTx/>
                  <a:latin typeface="Segoe UI"/>
                  <a:ea typeface="+mn-ea"/>
                  <a:cs typeface="+mn-cs"/>
                </a:rPr>
                <a:t>D’Ottavio</a:t>
              </a:r>
              <a:endParaRPr kumimoji="0" lang="en-US" sz="800" b="0" i="0" u="none" strike="noStrike" kern="1200" cap="none" spc="0" normalizeH="0" baseline="0" noProof="0">
                <a:ln>
                  <a:noFill/>
                </a:ln>
                <a:solidFill>
                  <a:schemeClr val="bg1">
                    <a:lumMod val="65000"/>
                  </a:schemeClr>
                </a:solidFill>
                <a:effectLst/>
                <a:uLnTx/>
                <a:uFillTx/>
                <a:latin typeface="Segoe UI"/>
                <a:ea typeface="+mn-ea"/>
                <a:cs typeface="+mn-cs"/>
              </a:endParaRPr>
            </a:p>
          </p:txBody>
        </p:sp>
      </p:grpSp>
    </p:spTree>
    <p:extLst>
      <p:ext uri="{BB962C8B-B14F-4D97-AF65-F5344CB8AC3E}">
        <p14:creationId xmlns:p14="http://schemas.microsoft.com/office/powerpoint/2010/main" val="23961058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p:txBody>
          <a:bodyPr/>
          <a:lstStyle/>
          <a:p>
            <a:r>
              <a:rPr lang="en-US" dirty="0"/>
              <a:t>What is "Enterprise-scale"?</a:t>
            </a:r>
          </a:p>
        </p:txBody>
      </p:sp>
      <p:sp>
        <p:nvSpPr>
          <p:cNvPr id="2" name="Text Placeholder 1">
            <a:extLst>
              <a:ext uri="{FF2B5EF4-FFF2-40B4-BE49-F238E27FC236}">
                <a16:creationId xmlns:a16="http://schemas.microsoft.com/office/drawing/2014/main" id="{891EB6A9-8B20-4CE2-B6D6-83A23618A479}"/>
              </a:ext>
            </a:extLst>
          </p:cNvPr>
          <p:cNvSpPr>
            <a:spLocks noGrp="1"/>
          </p:cNvSpPr>
          <p:nvPr>
            <p:ph type="body" sz="quarter" idx="10"/>
          </p:nvPr>
        </p:nvSpPr>
        <p:spPr>
          <a:xfrm>
            <a:off x="455996" y="1319337"/>
            <a:ext cx="10823533" cy="903324"/>
          </a:xfrm>
        </p:spPr>
        <p:txBody>
          <a:bodyPr/>
          <a:lstStyle/>
          <a:p>
            <a:pPr marL="0" indent="0">
              <a:buNone/>
            </a:pPr>
            <a:r>
              <a:rPr lang="en-US">
                <a:latin typeface="+mj-lt"/>
              </a:rPr>
              <a:t>"Enterprise-scale"</a:t>
            </a:r>
            <a:r>
              <a:rPr lang="en-US"/>
              <a:t> </a:t>
            </a:r>
            <a:r>
              <a:rPr lang="en-US">
                <a:latin typeface="+mj-lt"/>
              </a:rPr>
              <a:t>is an </a:t>
            </a:r>
            <a:r>
              <a:rPr lang="en-US">
                <a:solidFill>
                  <a:schemeClr val="tx2"/>
                </a:solidFill>
                <a:latin typeface="+mj-lt"/>
              </a:rPr>
              <a:t>architecture approach </a:t>
            </a:r>
            <a:r>
              <a:rPr lang="en-US">
                <a:latin typeface="+mj-lt"/>
              </a:rPr>
              <a:t>and </a:t>
            </a:r>
            <a:r>
              <a:rPr lang="en-US">
                <a:solidFill>
                  <a:schemeClr val="tx2"/>
                </a:solidFill>
                <a:latin typeface="+mj-lt"/>
              </a:rPr>
              <a:t>reference implementation</a:t>
            </a:r>
            <a:r>
              <a:rPr lang="en-US">
                <a:latin typeface="+mj-lt"/>
              </a:rPr>
              <a:t> that enables effective </a:t>
            </a:r>
            <a:r>
              <a:rPr lang="en-US">
                <a:solidFill>
                  <a:schemeClr val="tx2"/>
                </a:solidFill>
                <a:latin typeface="+mj-lt"/>
              </a:rPr>
              <a:t>construction</a:t>
            </a:r>
            <a:r>
              <a:rPr lang="en-US">
                <a:latin typeface="+mj-lt"/>
              </a:rPr>
              <a:t> and </a:t>
            </a:r>
            <a:r>
              <a:rPr lang="en-US">
                <a:solidFill>
                  <a:schemeClr val="tx2"/>
                </a:solidFill>
                <a:latin typeface="+mj-lt"/>
              </a:rPr>
              <a:t>operationalization</a:t>
            </a:r>
            <a:r>
              <a:rPr lang="en-US">
                <a:latin typeface="+mj-lt"/>
              </a:rPr>
              <a:t> of landing zones on Azure, at scale and </a:t>
            </a:r>
            <a:r>
              <a:rPr lang="en-US">
                <a:solidFill>
                  <a:schemeClr val="tx2"/>
                </a:solidFill>
                <a:latin typeface="+mj-lt"/>
              </a:rPr>
              <a:t>aligned </a:t>
            </a:r>
            <a:r>
              <a:rPr lang="en-US">
                <a:latin typeface="+mj-lt"/>
              </a:rPr>
              <a:t>with </a:t>
            </a:r>
            <a:r>
              <a:rPr lang="en-US">
                <a:solidFill>
                  <a:schemeClr val="tx2"/>
                </a:solidFill>
                <a:latin typeface="+mj-lt"/>
              </a:rPr>
              <a:t>Azure Roadmap </a:t>
            </a:r>
            <a:r>
              <a:rPr lang="en-US">
                <a:latin typeface="+mj-lt"/>
              </a:rPr>
              <a:t>and </a:t>
            </a:r>
            <a:r>
              <a:rPr lang="en-US">
                <a:solidFill>
                  <a:schemeClr val="tx2"/>
                </a:solidFill>
                <a:latin typeface="+mj-lt"/>
              </a:rPr>
              <a:t>Microsoft Cloud Adoption Framework for Azure</a:t>
            </a:r>
          </a:p>
        </p:txBody>
      </p:sp>
      <p:grpSp>
        <p:nvGrpSpPr>
          <p:cNvPr id="22" name="Group 21" descr="Authoritative &#10;Framework for holistic design decisions on Azure&#10;">
            <a:extLst>
              <a:ext uri="{FF2B5EF4-FFF2-40B4-BE49-F238E27FC236}">
                <a16:creationId xmlns:a16="http://schemas.microsoft.com/office/drawing/2014/main" id="{0ACCCAA0-975B-4640-82D3-0E101924E1E7}"/>
              </a:ext>
            </a:extLst>
          </p:cNvPr>
          <p:cNvGrpSpPr/>
          <p:nvPr/>
        </p:nvGrpSpPr>
        <p:grpSpPr>
          <a:xfrm>
            <a:off x="649395" y="2591205"/>
            <a:ext cx="3493008" cy="1165632"/>
            <a:chOff x="649395" y="2591205"/>
            <a:chExt cx="3493008" cy="984887"/>
          </a:xfrm>
        </p:grpSpPr>
        <p:sp>
          <p:nvSpPr>
            <p:cNvPr id="18" name="Rectangle 17">
              <a:extLst>
                <a:ext uri="{FF2B5EF4-FFF2-40B4-BE49-F238E27FC236}">
                  <a16:creationId xmlns:a16="http://schemas.microsoft.com/office/drawing/2014/main" id="{DEBD9CE4-581B-4972-9780-C3698F82B797}"/>
                </a:ext>
                <a:ext uri="{C183D7F6-B498-43B3-948B-1728B52AA6E4}">
                  <adec:decorative xmlns:adec="http://schemas.microsoft.com/office/drawing/2017/decorative" val="1"/>
                </a:ext>
              </a:extLst>
            </p:cNvPr>
            <p:cNvSpPr/>
            <p:nvPr/>
          </p:nvSpPr>
          <p:spPr bwMode="auto">
            <a:xfrm>
              <a:off x="649395" y="2591205"/>
              <a:ext cx="3493008" cy="984887"/>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013269" y="2591205"/>
              <a:ext cx="2824862" cy="984887"/>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a:ea typeface="+mn-ea"/>
                  <a:cs typeface="Segoe UI Semilight"/>
                </a:rPr>
                <a:t>Authoritative </a:t>
              </a:r>
              <a:br>
                <a:rPr kumimoji="0" lang="en-GB" sz="1600" b="0" i="0" u="none" strike="noStrike" kern="1200" cap="none" spc="0" normalizeH="0" baseline="0" noProof="0" dirty="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dirty="0">
                  <a:ln>
                    <a:noFill/>
                  </a:ln>
                  <a:solidFill>
                    <a:srgbClr val="FFFFFF"/>
                  </a:solidFill>
                  <a:effectLst/>
                  <a:uLnTx/>
                  <a:uFillTx/>
                  <a:latin typeface="Segoe UI"/>
                  <a:ea typeface="+mn-ea"/>
                  <a:cs typeface="Segoe UI Semilight"/>
                </a:rPr>
                <a:t>Framework for holistic design decisions on Azure</a:t>
              </a:r>
              <a:endParaRPr kumimoji="0" lang="en-GB" sz="1600" b="0" i="0" u="none" strike="noStrike" kern="1200" cap="none" spc="0" normalizeH="0" baseline="0" noProof="0" dirty="0">
                <a:ln>
                  <a:noFill/>
                </a:ln>
                <a:solidFill>
                  <a:srgbClr val="FFFFFF"/>
                </a:solidFill>
                <a:effectLst/>
                <a:uLnTx/>
                <a:uFillTx/>
                <a:latin typeface="Segoe UI"/>
                <a:ea typeface="+mn-ea"/>
                <a:cs typeface="Segoe UI Semilight"/>
              </a:endParaRPr>
            </a:p>
          </p:txBody>
        </p:sp>
      </p:grpSp>
      <p:grpSp>
        <p:nvGrpSpPr>
          <p:cNvPr id="23" name="Group 22" descr="Proven &#10;Based on customer experiences with large-scale Azure migration projects at-scale&#10;">
            <a:extLst>
              <a:ext uri="{FF2B5EF4-FFF2-40B4-BE49-F238E27FC236}">
                <a16:creationId xmlns:a16="http://schemas.microsoft.com/office/drawing/2014/main" id="{4BC3447F-42F2-40E5-BFF9-C8322232389B}"/>
              </a:ext>
              <a:ext uri="{C183D7F6-B498-43B3-948B-1728B52AA6E4}">
                <adec:decorative xmlns:adec="http://schemas.microsoft.com/office/drawing/2017/decorative" val="0"/>
              </a:ext>
            </a:extLst>
          </p:cNvPr>
          <p:cNvGrpSpPr/>
          <p:nvPr/>
        </p:nvGrpSpPr>
        <p:grpSpPr>
          <a:xfrm>
            <a:off x="4347378" y="2591205"/>
            <a:ext cx="3493008" cy="1165632"/>
            <a:chOff x="4347378" y="2591205"/>
            <a:chExt cx="3493008" cy="984887"/>
          </a:xfrm>
        </p:grpSpPr>
        <p:sp>
          <p:nvSpPr>
            <p:cNvPr id="19" name="Rectangle 18">
              <a:extLst>
                <a:ext uri="{FF2B5EF4-FFF2-40B4-BE49-F238E27FC236}">
                  <a16:creationId xmlns:a16="http://schemas.microsoft.com/office/drawing/2014/main" id="{55BF9D42-EA96-44C4-BD39-65B0BB5B877B}"/>
                </a:ext>
                <a:ext uri="{C183D7F6-B498-43B3-948B-1728B52AA6E4}">
                  <adec:decorative xmlns:adec="http://schemas.microsoft.com/office/drawing/2017/decorative" val="1"/>
                </a:ext>
              </a:extLst>
            </p:cNvPr>
            <p:cNvSpPr/>
            <p:nvPr/>
          </p:nvSpPr>
          <p:spPr bwMode="auto">
            <a:xfrm>
              <a:off x="4347378" y="2591205"/>
              <a:ext cx="3493008" cy="984887"/>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B13AB83-968B-40E7-B792-E9029010F9A2}"/>
                </a:ext>
              </a:extLst>
            </p:cNvPr>
            <p:cNvSpPr/>
            <p:nvPr/>
          </p:nvSpPr>
          <p:spPr>
            <a:xfrm>
              <a:off x="4671525" y="2698928"/>
              <a:ext cx="2824862" cy="769441"/>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a:ea typeface="+mn-ea"/>
                  <a:cs typeface="Segoe UI Semilight"/>
                </a:rPr>
                <a:t>Proven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Semilight"/>
                </a:rPr>
                <a:t>Based on customer experiences with large-scale Azure migration projects at-scale</a:t>
              </a:r>
            </a:p>
          </p:txBody>
        </p:sp>
      </p:grpSp>
      <p:grpSp>
        <p:nvGrpSpPr>
          <p:cNvPr id="24" name="Group 23" descr="Prescriptive &#10;Apply standards to clearly plan and design Azure environments&#10;">
            <a:extLst>
              <a:ext uri="{FF2B5EF4-FFF2-40B4-BE49-F238E27FC236}">
                <a16:creationId xmlns:a16="http://schemas.microsoft.com/office/drawing/2014/main" id="{E91629B5-44D9-41B9-A713-D13CD199C542}"/>
              </a:ext>
            </a:extLst>
          </p:cNvPr>
          <p:cNvGrpSpPr/>
          <p:nvPr/>
        </p:nvGrpSpPr>
        <p:grpSpPr>
          <a:xfrm>
            <a:off x="8045360" y="2591205"/>
            <a:ext cx="3493008" cy="1165632"/>
            <a:chOff x="8045360" y="2591205"/>
            <a:chExt cx="3493008" cy="984887"/>
          </a:xfrm>
        </p:grpSpPr>
        <p:sp>
          <p:nvSpPr>
            <p:cNvPr id="20" name="Rectangle 19">
              <a:extLst>
                <a:ext uri="{FF2B5EF4-FFF2-40B4-BE49-F238E27FC236}">
                  <a16:creationId xmlns:a16="http://schemas.microsoft.com/office/drawing/2014/main" id="{773BD5CE-B92B-4D69-87EC-1D89CF8B6F10}"/>
                </a:ext>
                <a:ext uri="{C183D7F6-B498-43B3-948B-1728B52AA6E4}">
                  <adec:decorative xmlns:adec="http://schemas.microsoft.com/office/drawing/2017/decorative" val="1"/>
                </a:ext>
              </a:extLst>
            </p:cNvPr>
            <p:cNvSpPr/>
            <p:nvPr/>
          </p:nvSpPr>
          <p:spPr bwMode="auto">
            <a:xfrm>
              <a:off x="8045360" y="2591205"/>
              <a:ext cx="3493008" cy="984887"/>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descr="Prescriptive &#10;Apply standards to clearly plan and design Azure environments&#10;">
              <a:extLst>
                <a:ext uri="{FF2B5EF4-FFF2-40B4-BE49-F238E27FC236}">
                  <a16:creationId xmlns:a16="http://schemas.microsoft.com/office/drawing/2014/main" id="{F3A35DE8-2B6C-4AE4-9BDE-F5900F4D8233}"/>
                </a:ext>
              </a:extLst>
            </p:cNvPr>
            <p:cNvSpPr/>
            <p:nvPr/>
          </p:nvSpPr>
          <p:spPr>
            <a:xfrm>
              <a:off x="8510136" y="2698928"/>
              <a:ext cx="2490304" cy="769441"/>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a:ea typeface="+mn-ea"/>
                  <a:cs typeface="Segoe UI Semilight"/>
                </a:rPr>
                <a:t>Prescriptive </a:t>
              </a:r>
              <a:br>
                <a:rPr kumimoji="0" lang="en-GB" sz="1600" b="0" i="0" u="none" strike="noStrike" kern="1200" cap="none" spc="0" normalizeH="0" baseline="0" noProof="0" dirty="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dirty="0">
                  <a:ln>
                    <a:noFill/>
                  </a:ln>
                  <a:solidFill>
                    <a:srgbClr val="FFFFFF"/>
                  </a:solidFill>
                  <a:effectLst/>
                  <a:uLnTx/>
                  <a:uFillTx/>
                  <a:latin typeface="Segoe UI"/>
                  <a:ea typeface="+mn-ea"/>
                  <a:cs typeface="Segoe UI Semilight"/>
                </a:rPr>
                <a:t>Apply standards to clearly plan and design Azure environments</a:t>
              </a:r>
              <a:endParaRPr kumimoji="0" lang="en-GB" sz="1600" b="0" i="0" u="none" strike="noStrike" kern="1200" cap="none" spc="0" normalizeH="0" baseline="0" noProof="0" dirty="0">
                <a:ln>
                  <a:noFill/>
                </a:ln>
                <a:solidFill>
                  <a:srgbClr val="FFFFFF"/>
                </a:solidFill>
                <a:effectLst/>
                <a:uLnTx/>
                <a:uFillTx/>
                <a:latin typeface="Segoe UI"/>
                <a:ea typeface="+mn-ea"/>
                <a:cs typeface="Segoe UI Semilight"/>
              </a:endParaRPr>
            </a:p>
          </p:txBody>
        </p:sp>
      </p:grpSp>
      <p:sp>
        <p:nvSpPr>
          <p:cNvPr id="10" name="Freeform: Shape 9">
            <a:extLst>
              <a:ext uri="{FF2B5EF4-FFF2-40B4-BE49-F238E27FC236}">
                <a16:creationId xmlns:a16="http://schemas.microsoft.com/office/drawing/2014/main" id="{079D17F8-8F9E-4811-8A87-73881A9F957F}"/>
              </a:ext>
              <a:ext uri="{C183D7F6-B498-43B3-948B-1728B52AA6E4}">
                <adec:decorative xmlns:adec="http://schemas.microsoft.com/office/drawing/2017/decorative" val="1"/>
              </a:ext>
            </a:extLst>
          </p:cNvPr>
          <p:cNvSpPr/>
          <p:nvPr/>
        </p:nvSpPr>
        <p:spPr>
          <a:xfrm>
            <a:off x="649393"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Enterprise-scale architecture</a:t>
            </a:r>
          </a:p>
        </p:txBody>
      </p:sp>
      <p:sp>
        <p:nvSpPr>
          <p:cNvPr id="12" name="Freeform: Shape 11">
            <a:extLst>
              <a:ext uri="{FF2B5EF4-FFF2-40B4-BE49-F238E27FC236}">
                <a16:creationId xmlns:a16="http://schemas.microsoft.com/office/drawing/2014/main" id="{6E7CF2DC-1F48-44DC-AFFA-1E7D006027C4}"/>
              </a:ext>
              <a:ext uri="{C183D7F6-B498-43B3-948B-1728B52AA6E4}">
                <adec:decorative xmlns:adec="http://schemas.microsoft.com/office/drawing/2017/decorative" val="1"/>
              </a:ext>
            </a:extLst>
          </p:cNvPr>
          <p:cNvSpPr/>
          <p:nvPr/>
        </p:nvSpPr>
        <p:spPr>
          <a:xfrm>
            <a:off x="649393" y="4435086"/>
            <a:ext cx="5321808" cy="2105414"/>
          </a:xfrm>
          <a:custGeom>
            <a:avLst/>
            <a:gdLst>
              <a:gd name="connsiteX0" fmla="*/ 0 w 4904882"/>
              <a:gd name="connsiteY0" fmla="*/ 0 h 2105414"/>
              <a:gd name="connsiteX1" fmla="*/ 4904882 w 4904882"/>
              <a:gd name="connsiteY1" fmla="*/ 0 h 2105414"/>
              <a:gd name="connsiteX2" fmla="*/ 4904882 w 4904882"/>
              <a:gd name="connsiteY2" fmla="*/ 2105414 h 2105414"/>
              <a:gd name="connsiteX3" fmla="*/ 0 w 4904882"/>
              <a:gd name="connsiteY3" fmla="*/ 2105414 h 2105414"/>
              <a:gd name="connsiteX4" fmla="*/ 0 w 4904882"/>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2105414">
                <a:moveTo>
                  <a:pt x="0" y="0"/>
                </a:moveTo>
                <a:lnTo>
                  <a:pt x="4904882" y="0"/>
                </a:lnTo>
                <a:lnTo>
                  <a:pt x="4904882"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9144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Enterprise-scale design principles</a:t>
            </a: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a:t>
            </a:r>
            <a:b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b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Principles that provide guidance to customize design areas</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Enterprise-scale design guidelines:</a:t>
            </a:r>
            <a:b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b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Guidelines (decisions and recommendations) for the 8 components of enterprise-scale architecture</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Enterprise-scale implementation guide:</a:t>
            </a:r>
            <a:b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b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How to implement enterprise-scale architecture components using reference implementations in GitHub and the deployment pipeline</a:t>
            </a:r>
          </a:p>
        </p:txBody>
      </p:sp>
      <p:sp>
        <p:nvSpPr>
          <p:cNvPr id="15" name="Freeform: Shape 14">
            <a:extLst>
              <a:ext uri="{FF2B5EF4-FFF2-40B4-BE49-F238E27FC236}">
                <a16:creationId xmlns:a16="http://schemas.microsoft.com/office/drawing/2014/main" id="{06EAE8DD-3FA8-4174-A0B8-A96ABF6FF14E}"/>
              </a:ext>
              <a:ext uri="{C183D7F6-B498-43B3-948B-1728B52AA6E4}">
                <adec:decorative xmlns:adec="http://schemas.microsoft.com/office/drawing/2017/decorative" val="1"/>
              </a:ext>
            </a:extLst>
          </p:cNvPr>
          <p:cNvSpPr/>
          <p:nvPr/>
        </p:nvSpPr>
        <p:spPr>
          <a:xfrm>
            <a:off x="6216560"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Enterprise-scale reference implementation </a:t>
            </a:r>
          </a:p>
        </p:txBody>
      </p:sp>
      <p:sp>
        <p:nvSpPr>
          <p:cNvPr id="16" name="Freeform: Shape 15">
            <a:extLst>
              <a:ext uri="{FF2B5EF4-FFF2-40B4-BE49-F238E27FC236}">
                <a16:creationId xmlns:a16="http://schemas.microsoft.com/office/drawing/2014/main" id="{E51DC029-F441-490C-A112-B71027F1786B}"/>
              </a:ext>
              <a:ext uri="{C183D7F6-B498-43B3-948B-1728B52AA6E4}">
                <adec:decorative xmlns:adec="http://schemas.microsoft.com/office/drawing/2017/decorative" val="1"/>
              </a:ext>
            </a:extLst>
          </p:cNvPr>
          <p:cNvSpPr/>
          <p:nvPr/>
        </p:nvSpPr>
        <p:spPr>
          <a:xfrm>
            <a:off x="6216560" y="4435086"/>
            <a:ext cx="5321808" cy="2105414"/>
          </a:xfrm>
          <a:custGeom>
            <a:avLst/>
            <a:gdLst>
              <a:gd name="connsiteX0" fmla="*/ 0 w 4705057"/>
              <a:gd name="connsiteY0" fmla="*/ 0 h 2105414"/>
              <a:gd name="connsiteX1" fmla="*/ 4705057 w 4705057"/>
              <a:gd name="connsiteY1" fmla="*/ 0 h 2105414"/>
              <a:gd name="connsiteX2" fmla="*/ 4705057 w 4705057"/>
              <a:gd name="connsiteY2" fmla="*/ 2105414 h 2105414"/>
              <a:gd name="connsiteX3" fmla="*/ 0 w 4705057"/>
              <a:gd name="connsiteY3" fmla="*/ 2105414 h 2105414"/>
              <a:gd name="connsiteX4" fmla="*/ 0 w 4705057"/>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057" h="2105414">
                <a:moveTo>
                  <a:pt x="0" y="0"/>
                </a:moveTo>
                <a:lnTo>
                  <a:pt x="4705057" y="0"/>
                </a:lnTo>
                <a:lnTo>
                  <a:pt x="4705057"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18288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t>Enterprise-scale foundation:</a:t>
            </a:r>
            <a:b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br>
            <a:r>
              <a:rPr lang="en-US" sz="1300">
                <a:solidFill>
                  <a:srgbClr val="000000">
                    <a:hueOff val="0"/>
                    <a:satOff val="0"/>
                    <a:lumOff val="0"/>
                    <a:alphaOff val="0"/>
                  </a:srgbClr>
                </a:solidFill>
                <a:latin typeface="Segoe UI"/>
              </a:rPr>
              <a:t>Reference</a:t>
            </a: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rPr>
              <a:t> implementation of shared (network, security, identity, and governance) services— required to construct and operationalize an enterprise-scale landing zone</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t>Enterprise-scale landing zone</a:t>
            </a:r>
            <a:r>
              <a:rPr lang="en-US" sz="1300" b="1">
                <a:solidFill>
                  <a:srgbClr val="000000">
                    <a:hueOff val="0"/>
                    <a:satOff val="0"/>
                    <a:lumOff val="0"/>
                    <a:alphaOff val="0"/>
                  </a:srgbClr>
                </a:solidFill>
                <a:latin typeface="Segoe UI Semibold"/>
              </a:rPr>
              <a:t>s</a:t>
            </a: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t>:</a:t>
            </a:r>
            <a:br>
              <a:rPr lang="en-US" sz="1300" b="1">
                <a:solidFill>
                  <a:srgbClr val="000000">
                    <a:hueOff val="0"/>
                    <a:satOff val="0"/>
                    <a:lumOff val="0"/>
                    <a:alphaOff val="0"/>
                  </a:srgbClr>
                </a:solidFill>
                <a:latin typeface="Segoe UI Semibold"/>
              </a:rPr>
            </a:br>
            <a:r>
              <a:rPr lang="en-US" sz="1300">
                <a:solidFill>
                  <a:srgbClr val="000000">
                    <a:hueOff val="0"/>
                    <a:satOff val="0"/>
                    <a:lumOff val="0"/>
                    <a:alphaOff val="0"/>
                  </a:srgbClr>
                </a:solidFill>
                <a:latin typeface="Segoe UI"/>
              </a:rPr>
              <a:t>Re</a:t>
            </a:r>
            <a:r>
              <a:rPr kumimoji="0" lang="en-US" sz="1300" b="0" i="0" u="none" strike="noStrike" kern="1200" cap="none" spc="0" normalizeH="0" baseline="0" noProof="0" err="1">
                <a:ln>
                  <a:noFill/>
                </a:ln>
                <a:solidFill>
                  <a:srgbClr val="000000">
                    <a:hueOff val="0"/>
                    <a:satOff val="0"/>
                    <a:lumOff val="0"/>
                    <a:alphaOff val="0"/>
                  </a:srgbClr>
                </a:solidFill>
                <a:effectLst/>
                <a:uLnTx/>
                <a:uFillTx/>
                <a:latin typeface="Segoe UI"/>
              </a:rPr>
              <a:t>ference</a:t>
            </a: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rPr>
              <a:t> implementation of a workload environment—aligned to enterprise-scale architecture (declarative way of implementing code)</a:t>
            </a:r>
          </a:p>
        </p:txBody>
      </p:sp>
    </p:spTree>
    <p:extLst>
      <p:ext uri="{BB962C8B-B14F-4D97-AF65-F5344CB8AC3E}">
        <p14:creationId xmlns:p14="http://schemas.microsoft.com/office/powerpoint/2010/main" val="336914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64" presetClass="path" presetSubtype="0" decel="100000" fill="hold" nodeType="withEffect">
                                  <p:stCondLst>
                                    <p:cond delay="0"/>
                                  </p:stCondLst>
                                  <p:childTnLst>
                                    <p:animMotion origin="layout" path="M -4.375E-6 0.10023 L -4.375E-6 -1.48148E-6 " pathEditMode="relative" rAng="0" ptsTypes="AA">
                                      <p:cBhvr>
                                        <p:cTn id="9" dur="750" fill="hold"/>
                                        <p:tgtEl>
                                          <p:spTgt spid="22"/>
                                        </p:tgtEl>
                                        <p:attrNameLst>
                                          <p:attrName>ppt_x</p:attrName>
                                          <p:attrName>ppt_y</p:attrName>
                                        </p:attrNameLst>
                                      </p:cBhvr>
                                      <p:rCtr x="0" y="-5023"/>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64" presetClass="path" presetSubtype="0" decel="100000" fill="hold" nodeType="withEffect">
                                  <p:stCondLst>
                                    <p:cond delay="0"/>
                                  </p:stCondLst>
                                  <p:childTnLst>
                                    <p:animMotion origin="layout" path="M 2.08333E-7 0.10023 L 2.08333E-7 -1.48148E-6 " pathEditMode="relative" rAng="0" ptsTypes="AA">
                                      <p:cBhvr>
                                        <p:cTn id="14" dur="750" fill="hold"/>
                                        <p:tgtEl>
                                          <p:spTgt spid="23"/>
                                        </p:tgtEl>
                                        <p:attrNameLst>
                                          <p:attrName>ppt_x</p:attrName>
                                          <p:attrName>ppt_y</p:attrName>
                                        </p:attrNameLst>
                                      </p:cBhvr>
                                      <p:rCtr x="0" y="-5023"/>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4" presetClass="path" presetSubtype="0" decel="100000" fill="hold" nodeType="withEffect">
                                  <p:stCondLst>
                                    <p:cond delay="0"/>
                                  </p:stCondLst>
                                  <p:childTnLst>
                                    <p:animMotion origin="layout" path="M 5E-6 0.10023 L 5E-6 -1.48148E-6 " pathEditMode="relative" rAng="0" ptsTypes="AA">
                                      <p:cBhvr>
                                        <p:cTn id="19" dur="750" fill="hold"/>
                                        <p:tgtEl>
                                          <p:spTgt spid="24"/>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6740-1776-405F-B998-0FEEADEE9D87}"/>
              </a:ext>
            </a:extLst>
          </p:cNvPr>
          <p:cNvSpPr>
            <a:spLocks noGrp="1"/>
          </p:cNvSpPr>
          <p:nvPr>
            <p:ph type="title"/>
          </p:nvPr>
        </p:nvSpPr>
        <p:spPr>
          <a:xfrm>
            <a:off x="455996" y="620429"/>
            <a:ext cx="11306469" cy="397545"/>
          </a:xfrm>
        </p:spPr>
        <p:txBody>
          <a:bodyPr/>
          <a:lstStyle/>
          <a:p>
            <a:r>
              <a:rPr lang="en-US" sz="2800">
                <a:solidFill>
                  <a:srgbClr val="000000"/>
                </a:solidFill>
                <a:latin typeface="Segoe UI Semibold" panose="020B0702040204020203" pitchFamily="34" charset="0"/>
                <a:cs typeface="Segoe UI Semibold" panose="020B0702040204020203" pitchFamily="34" charset="0"/>
              </a:rPr>
              <a:t>"Enterprise-scale"</a:t>
            </a:r>
            <a:endParaRPr lang="en-US"/>
          </a:p>
        </p:txBody>
      </p:sp>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854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6740-1776-405F-B998-0FEEADEE9D87}"/>
              </a:ext>
            </a:extLst>
          </p:cNvPr>
          <p:cNvSpPr>
            <a:spLocks noGrp="1"/>
          </p:cNvSpPr>
          <p:nvPr>
            <p:ph type="title"/>
          </p:nvPr>
        </p:nvSpPr>
        <p:spPr/>
        <p:txBody>
          <a:bodyPr/>
          <a:lstStyle/>
          <a:p>
            <a:r>
              <a:rPr lang="en-US" sz="2800" dirty="0">
                <a:solidFill>
                  <a:srgbClr val="000000"/>
                </a:solidFill>
                <a:latin typeface="Segoe UI Semibold" panose="020B0702040204020203" pitchFamily="34" charset="0"/>
                <a:cs typeface="Segoe UI Semibold" panose="020B0702040204020203" pitchFamily="34" charset="0"/>
              </a:rPr>
              <a:t>Enterprise-scale landing zone</a:t>
            </a:r>
            <a:endParaRPr lang="en-US" dirty="0"/>
          </a:p>
        </p:txBody>
      </p:sp>
      <p:sp>
        <p:nvSpPr>
          <p:cNvPr id="3" name="Text Placeholder 2">
            <a:extLst>
              <a:ext uri="{FF2B5EF4-FFF2-40B4-BE49-F238E27FC236}">
                <a16:creationId xmlns:a16="http://schemas.microsoft.com/office/drawing/2014/main" id="{4A3FA7EF-6E0B-4706-AB34-E6FA1FC0CBEC}"/>
              </a:ext>
            </a:extLst>
          </p:cNvPr>
          <p:cNvSpPr>
            <a:spLocks noGrp="1"/>
          </p:cNvSpPr>
          <p:nvPr>
            <p:ph type="body" sz="quarter" idx="10"/>
          </p:nvPr>
        </p:nvSpPr>
        <p:spPr>
          <a:xfrm>
            <a:off x="455996" y="1922586"/>
            <a:ext cx="2981685" cy="1514197"/>
          </a:xfrm>
        </p:spPr>
        <p:txBody>
          <a:bodyPr/>
          <a:lstStyle/>
          <a:p>
            <a:pPr marL="0" indent="0">
              <a:buNone/>
            </a:pPr>
            <a:r>
              <a:rPr lang="en-US" sz="1800"/>
              <a:t>Helps customers </a:t>
            </a:r>
            <a:r>
              <a:rPr lang="en-US" sz="1800">
                <a:solidFill>
                  <a:schemeClr val="tx2"/>
                </a:solidFill>
              </a:rPr>
              <a:t>set up Azure environments</a:t>
            </a:r>
            <a:r>
              <a:rPr lang="en-US" sz="1800"/>
              <a:t> with enterprise scale, security, governance, networking, </a:t>
            </a:r>
            <a:br>
              <a:rPr lang="en-US" sz="1800"/>
            </a:br>
            <a:r>
              <a:rPr lang="en-US" sz="1800"/>
              <a:t>and identity guardrails.</a:t>
            </a:r>
          </a:p>
        </p:txBody>
      </p:sp>
      <p:pic>
        <p:nvPicPr>
          <p:cNvPr id="1026" name="Picture 2">
            <a:extLst>
              <a:ext uri="{FF2B5EF4-FFF2-40B4-BE49-F238E27FC236}">
                <a16:creationId xmlns:a16="http://schemas.microsoft.com/office/drawing/2014/main" id="{144D8763-4919-47AB-ABD5-17181F304D1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50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BD90-7789-44EC-92F2-95C52FE90DD4}"/>
              </a:ext>
            </a:extLst>
          </p:cNvPr>
          <p:cNvSpPr>
            <a:spLocks noGrp="1"/>
          </p:cNvSpPr>
          <p:nvPr>
            <p:ph type="title"/>
          </p:nvPr>
        </p:nvSpPr>
        <p:spPr>
          <a:xfrm>
            <a:off x="455996" y="620429"/>
            <a:ext cx="11306469" cy="403137"/>
          </a:xfrm>
        </p:spPr>
        <p:txBody>
          <a:bodyPr/>
          <a:lstStyle/>
          <a:p>
            <a:r>
              <a:rPr lang="en-US" dirty="0"/>
              <a:t>What's a workload-specific ESLZ?</a:t>
            </a:r>
          </a:p>
        </p:txBody>
      </p:sp>
      <p:sp>
        <p:nvSpPr>
          <p:cNvPr id="75" name="Rectangle 74">
            <a:extLst>
              <a:ext uri="{FF2B5EF4-FFF2-40B4-BE49-F238E27FC236}">
                <a16:creationId xmlns:a16="http://schemas.microsoft.com/office/drawing/2014/main" id="{C4CD38DE-0789-4ADF-9760-40D485E28601}"/>
              </a:ext>
              <a:ext uri="{C183D7F6-B498-43B3-948B-1728B52AA6E4}">
                <adec:decorative xmlns:adec="http://schemas.microsoft.com/office/drawing/2017/decorative" val="1"/>
              </a:ext>
            </a:extLst>
          </p:cNvPr>
          <p:cNvSpPr/>
          <p:nvPr/>
        </p:nvSpPr>
        <p:spPr bwMode="auto">
          <a:xfrm>
            <a:off x="1327560" y="2859352"/>
            <a:ext cx="5027203" cy="640080"/>
          </a:xfrm>
          <a:prstGeom prst="rect">
            <a:avLst/>
          </a:prstGeom>
          <a:solidFill>
            <a:schemeClr val="accent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5860F320-555B-428F-95D1-5B68BAA5AA41}"/>
              </a:ext>
              <a:ext uri="{C183D7F6-B498-43B3-948B-1728B52AA6E4}">
                <adec:decorative xmlns:adec="http://schemas.microsoft.com/office/drawing/2017/decorative" val="1"/>
              </a:ext>
            </a:extLst>
          </p:cNvPr>
          <p:cNvSpPr/>
          <p:nvPr/>
        </p:nvSpPr>
        <p:spPr bwMode="auto">
          <a:xfrm>
            <a:off x="1327560" y="3544398"/>
            <a:ext cx="5027203" cy="960120"/>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A94EC351-E304-4C5B-A1D7-596A46612223}"/>
              </a:ext>
              <a:ext uri="{C183D7F6-B498-43B3-948B-1728B52AA6E4}">
                <adec:decorative xmlns:adec="http://schemas.microsoft.com/office/drawing/2017/decorative" val="1"/>
              </a:ext>
            </a:extLst>
          </p:cNvPr>
          <p:cNvSpPr/>
          <p:nvPr/>
        </p:nvSpPr>
        <p:spPr bwMode="auto">
          <a:xfrm>
            <a:off x="1327560" y="4546402"/>
            <a:ext cx="5027203" cy="1600200"/>
          </a:xfrm>
          <a:prstGeom prst="rect">
            <a:avLst/>
          </a:prstGeom>
          <a:solidFill>
            <a:schemeClr val="tx2">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DBC17DD-5C37-499B-9FB4-828A3902196A}"/>
              </a:ext>
            </a:extLst>
          </p:cNvPr>
          <p:cNvSpPr>
            <a:spLocks noGrp="1"/>
          </p:cNvSpPr>
          <p:nvPr>
            <p:ph type="body" sz="quarter" idx="10"/>
          </p:nvPr>
        </p:nvSpPr>
        <p:spPr>
          <a:xfrm>
            <a:off x="455613" y="1364454"/>
            <a:ext cx="6448686" cy="1206421"/>
          </a:xfrm>
        </p:spPr>
        <p:txBody>
          <a:bodyPr/>
          <a:lstStyle/>
          <a:p>
            <a:pPr lvl="0"/>
            <a:r>
              <a:rPr lang="en-US" sz="1800" dirty="0"/>
              <a:t>Solution and scenario-specific landing zone</a:t>
            </a:r>
          </a:p>
          <a:p>
            <a:pPr lvl="0"/>
            <a:r>
              <a:rPr lang="en-US" sz="1800" dirty="0"/>
              <a:t>Focuses on the workload—</a:t>
            </a:r>
            <a:r>
              <a:rPr lang="en-US" sz="1800" dirty="0" err="1"/>
              <a:t>AppOps</a:t>
            </a:r>
            <a:endParaRPr lang="en-US" sz="1800" dirty="0"/>
          </a:p>
          <a:p>
            <a:pPr lvl="0"/>
            <a:r>
              <a:rPr lang="en-US" sz="1800" dirty="0"/>
              <a:t>Has its own design considerations and recommendations</a:t>
            </a:r>
          </a:p>
          <a:p>
            <a:pPr lvl="0"/>
            <a:r>
              <a:rPr lang="en-US" sz="1800" dirty="0"/>
              <a:t>Has its own reference implementation</a:t>
            </a:r>
          </a:p>
        </p:txBody>
      </p:sp>
      <p:sp>
        <p:nvSpPr>
          <p:cNvPr id="72" name="TextBox 71">
            <a:extLst>
              <a:ext uri="{FF2B5EF4-FFF2-40B4-BE49-F238E27FC236}">
                <a16:creationId xmlns:a16="http://schemas.microsoft.com/office/drawing/2014/main" id="{D26BE858-4A28-4A8F-91E2-9BEBBF094AFB}"/>
              </a:ext>
            </a:extLst>
          </p:cNvPr>
          <p:cNvSpPr txBox="1"/>
          <p:nvPr/>
        </p:nvSpPr>
        <p:spPr>
          <a:xfrm rot="16200000">
            <a:off x="-360782" y="4271202"/>
            <a:ext cx="2269019" cy="489365"/>
          </a:xfrm>
          <a:prstGeom prst="rect">
            <a:avLst/>
          </a:prstGeom>
          <a:noFill/>
        </p:spPr>
        <p:txBody>
          <a:bodyPr wrap="none" lIns="182880" tIns="146304" rIns="182880" bIns="146304" rtlCol="0">
            <a:spAutoFit/>
          </a:bodyPr>
          <a:lstStyle/>
          <a:p>
            <a:pPr algn="ctr">
              <a:lnSpc>
                <a:spcPct val="90000"/>
              </a:lnSpc>
              <a:spcAft>
                <a:spcPts val="600"/>
              </a:spcAft>
            </a:pPr>
            <a:r>
              <a:rPr lang="en-US" sz="1400" spc="300">
                <a:latin typeface="+mj-lt"/>
              </a:rPr>
              <a:t>SPECIALIZATION</a:t>
            </a:r>
          </a:p>
        </p:txBody>
      </p:sp>
      <p:sp>
        <p:nvSpPr>
          <p:cNvPr id="15" name="TextBox 14">
            <a:extLst>
              <a:ext uri="{FF2B5EF4-FFF2-40B4-BE49-F238E27FC236}">
                <a16:creationId xmlns:a16="http://schemas.microsoft.com/office/drawing/2014/main" id="{329E4A8A-0245-422A-8D5C-A0CC52B8B878}"/>
              </a:ext>
            </a:extLst>
          </p:cNvPr>
          <p:cNvSpPr txBox="1"/>
          <p:nvPr/>
        </p:nvSpPr>
        <p:spPr>
          <a:xfrm>
            <a:off x="1660887" y="3028360"/>
            <a:ext cx="314511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20% Internal IT</a:t>
            </a:r>
          </a:p>
        </p:txBody>
      </p:sp>
      <p:sp>
        <p:nvSpPr>
          <p:cNvPr id="13" name="TextBox 12">
            <a:extLst>
              <a:ext uri="{FF2B5EF4-FFF2-40B4-BE49-F238E27FC236}">
                <a16:creationId xmlns:a16="http://schemas.microsoft.com/office/drawing/2014/main" id="{E2536001-655C-4B36-8E98-3C44AC425D69}"/>
              </a:ext>
            </a:extLst>
          </p:cNvPr>
          <p:cNvSpPr txBox="1"/>
          <p:nvPr/>
        </p:nvSpPr>
        <p:spPr>
          <a:xfrm>
            <a:off x="1660887" y="3907484"/>
            <a:ext cx="3349805"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30% Enterprise-scale for AKS</a:t>
            </a:r>
          </a:p>
        </p:txBody>
      </p:sp>
      <p:sp>
        <p:nvSpPr>
          <p:cNvPr id="11" name="TextBox 10">
            <a:extLst>
              <a:ext uri="{FF2B5EF4-FFF2-40B4-BE49-F238E27FC236}">
                <a16:creationId xmlns:a16="http://schemas.microsoft.com/office/drawing/2014/main" id="{B3CB4414-CF50-44AA-9934-C1E226D28827}"/>
              </a:ext>
            </a:extLst>
          </p:cNvPr>
          <p:cNvSpPr txBox="1"/>
          <p:nvPr/>
        </p:nvSpPr>
        <p:spPr>
          <a:xfrm>
            <a:off x="1660887" y="5149983"/>
            <a:ext cx="436099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50% Enterprise-scale landing zone</a:t>
            </a:r>
          </a:p>
        </p:txBody>
      </p:sp>
      <p:sp>
        <p:nvSpPr>
          <p:cNvPr id="50" name="Freeform: Shape 49">
            <a:extLst>
              <a:ext uri="{FF2B5EF4-FFF2-40B4-BE49-F238E27FC236}">
                <a16:creationId xmlns:a16="http://schemas.microsoft.com/office/drawing/2014/main" id="{F047175F-6FE0-46AC-AE2D-468680E3AADA}"/>
              </a:ext>
              <a:ext uri="{C183D7F6-B498-43B3-948B-1728B52AA6E4}">
                <adec:decorative xmlns:adec="http://schemas.microsoft.com/office/drawing/2017/decorative" val="1"/>
              </a:ext>
            </a:extLst>
          </p:cNvPr>
          <p:cNvSpPr/>
          <p:nvPr/>
        </p:nvSpPr>
        <p:spPr bwMode="auto">
          <a:xfrm>
            <a:off x="7940943" y="1183127"/>
            <a:ext cx="3197600" cy="1556280"/>
          </a:xfrm>
          <a:custGeom>
            <a:avLst/>
            <a:gdLst>
              <a:gd name="connsiteX0" fmla="*/ 376444 w 3197600"/>
              <a:gd name="connsiteY0" fmla="*/ 0 h 1556280"/>
              <a:gd name="connsiteX1" fmla="*/ 2810867 w 3197600"/>
              <a:gd name="connsiteY1" fmla="*/ 9085 h 1556280"/>
              <a:gd name="connsiteX2" fmla="*/ 3197600 w 3197600"/>
              <a:gd name="connsiteY2" fmla="*/ 1556280 h 1556280"/>
              <a:gd name="connsiteX3" fmla="*/ 0 w 3197600"/>
              <a:gd name="connsiteY3" fmla="*/ 1556280 h 1556280"/>
              <a:gd name="connsiteX4" fmla="*/ 376444 w 3197600"/>
              <a:gd name="connsiteY4" fmla="*/ 0 h 1556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600" h="1556280">
                <a:moveTo>
                  <a:pt x="376444" y="0"/>
                </a:moveTo>
                <a:lnTo>
                  <a:pt x="2810867" y="9085"/>
                </a:lnTo>
                <a:lnTo>
                  <a:pt x="3197600" y="1556280"/>
                </a:lnTo>
                <a:lnTo>
                  <a:pt x="0" y="1556280"/>
                </a:lnTo>
                <a:lnTo>
                  <a:pt x="376444" y="0"/>
                </a:lnTo>
                <a:close/>
              </a:path>
            </a:pathLst>
          </a:custGeom>
          <a:noFill/>
          <a:ln w="19050">
            <a:solidFill>
              <a:schemeClr val="bg2">
                <a:lumMod val="75000"/>
              </a:schemeClr>
            </a:solidFill>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0" tIns="82550" rIns="82550" bIns="82550" numCol="1" spcCol="1270" anchor="ctr" anchorCtr="0">
            <a:noAutofit/>
          </a:bodyPr>
          <a:lstStyle/>
          <a:p>
            <a:pPr algn="ctr" defTabSz="2889250">
              <a:lnSpc>
                <a:spcPct val="90000"/>
              </a:lnSpc>
              <a:spcBef>
                <a:spcPct val="0"/>
              </a:spcBef>
              <a:spcAft>
                <a:spcPct val="35000"/>
              </a:spcAft>
            </a:pPr>
            <a:endParaRPr lang="en-US" sz="6500" err="1"/>
          </a:p>
        </p:txBody>
      </p:sp>
      <p:sp>
        <p:nvSpPr>
          <p:cNvPr id="56" name="Freeform: Shape 55">
            <a:extLst>
              <a:ext uri="{FF2B5EF4-FFF2-40B4-BE49-F238E27FC236}">
                <a16:creationId xmlns:a16="http://schemas.microsoft.com/office/drawing/2014/main" id="{356FC3EA-25B7-42EE-90F7-888A9399830A}"/>
              </a:ext>
              <a:ext uri="{C183D7F6-B498-43B3-948B-1728B52AA6E4}">
                <adec:decorative xmlns:adec="http://schemas.microsoft.com/office/drawing/2017/decorative" val="1"/>
              </a:ext>
            </a:extLst>
          </p:cNvPr>
          <p:cNvSpPr/>
          <p:nvPr/>
        </p:nvSpPr>
        <p:spPr bwMode="auto">
          <a:xfrm>
            <a:off x="7528478" y="2830800"/>
            <a:ext cx="4022530" cy="1667270"/>
          </a:xfrm>
          <a:custGeom>
            <a:avLst/>
            <a:gdLst>
              <a:gd name="connsiteX0" fmla="*/ 403291 w 4022530"/>
              <a:gd name="connsiteY0" fmla="*/ 0 h 1667270"/>
              <a:gd name="connsiteX1" fmla="*/ 3605783 w 4022530"/>
              <a:gd name="connsiteY1" fmla="*/ 0 h 1667270"/>
              <a:gd name="connsiteX2" fmla="*/ 4022530 w 4022530"/>
              <a:gd name="connsiteY2" fmla="*/ 1667270 h 1667270"/>
              <a:gd name="connsiteX3" fmla="*/ 0 w 4022530"/>
              <a:gd name="connsiteY3" fmla="*/ 1667270 h 1667270"/>
              <a:gd name="connsiteX4" fmla="*/ 403291 w 4022530"/>
              <a:gd name="connsiteY4" fmla="*/ 0 h 166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530" h="1667270">
                <a:moveTo>
                  <a:pt x="403291" y="0"/>
                </a:moveTo>
                <a:lnTo>
                  <a:pt x="3605783" y="0"/>
                </a:lnTo>
                <a:lnTo>
                  <a:pt x="4022530" y="1667270"/>
                </a:lnTo>
                <a:lnTo>
                  <a:pt x="0" y="1667270"/>
                </a:lnTo>
                <a:lnTo>
                  <a:pt x="403291" y="0"/>
                </a:lnTo>
                <a:close/>
              </a:path>
            </a:pathLst>
          </a:custGeom>
          <a:noFill/>
          <a:ln w="19050">
            <a:solidFill>
              <a:schemeClr val="bg2">
                <a:lumMod val="75000"/>
              </a:schemeClr>
            </a:solidFill>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817" tIns="82550" rIns="1030816" bIns="82550" numCol="1" spcCol="1270" anchor="ctr" anchorCtr="0">
            <a:noAutofit/>
          </a:bodyPr>
          <a:lstStyle/>
          <a:p>
            <a:pPr algn="ctr" defTabSz="2889250">
              <a:lnSpc>
                <a:spcPct val="90000"/>
              </a:lnSpc>
              <a:spcBef>
                <a:spcPct val="0"/>
              </a:spcBef>
              <a:spcAft>
                <a:spcPct val="35000"/>
              </a:spcAft>
            </a:pPr>
            <a:endParaRPr lang="en-US" sz="6500" err="1"/>
          </a:p>
        </p:txBody>
      </p:sp>
      <p:sp>
        <p:nvSpPr>
          <p:cNvPr id="52" name="Freeform: Shape 51">
            <a:extLst>
              <a:ext uri="{FF2B5EF4-FFF2-40B4-BE49-F238E27FC236}">
                <a16:creationId xmlns:a16="http://schemas.microsoft.com/office/drawing/2014/main" id="{4255C5FC-2143-4747-82F0-E98B55F32E18}"/>
              </a:ext>
              <a:ext uri="{C183D7F6-B498-43B3-948B-1728B52AA6E4}">
                <adec:decorative xmlns:adec="http://schemas.microsoft.com/office/drawing/2017/decorative" val="1"/>
              </a:ext>
            </a:extLst>
          </p:cNvPr>
          <p:cNvSpPr/>
          <p:nvPr/>
        </p:nvSpPr>
        <p:spPr bwMode="auto">
          <a:xfrm>
            <a:off x="7145543" y="4589463"/>
            <a:ext cx="4788401" cy="1557139"/>
          </a:xfrm>
          <a:custGeom>
            <a:avLst/>
            <a:gdLst>
              <a:gd name="connsiteX0" fmla="*/ 376652 w 4788401"/>
              <a:gd name="connsiteY0" fmla="*/ 0 h 1557139"/>
              <a:gd name="connsiteX1" fmla="*/ 4399182 w 4788401"/>
              <a:gd name="connsiteY1" fmla="*/ 0 h 1557139"/>
              <a:gd name="connsiteX2" fmla="*/ 4788401 w 4788401"/>
              <a:gd name="connsiteY2" fmla="*/ 1557139 h 1557139"/>
              <a:gd name="connsiteX3" fmla="*/ 0 w 4788401"/>
              <a:gd name="connsiteY3" fmla="*/ 1557139 h 1557139"/>
              <a:gd name="connsiteX4" fmla="*/ 376652 w 4788401"/>
              <a:gd name="connsiteY4" fmla="*/ 0 h 1557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8401" h="1557139">
                <a:moveTo>
                  <a:pt x="376652" y="0"/>
                </a:moveTo>
                <a:lnTo>
                  <a:pt x="4399182" y="0"/>
                </a:lnTo>
                <a:lnTo>
                  <a:pt x="4788401" y="1557139"/>
                </a:lnTo>
                <a:lnTo>
                  <a:pt x="0" y="1557139"/>
                </a:lnTo>
                <a:lnTo>
                  <a:pt x="376652" y="0"/>
                </a:lnTo>
                <a:close/>
              </a:path>
            </a:pathLst>
          </a:custGeom>
          <a:noFill/>
          <a:ln w="19050">
            <a:solidFill>
              <a:schemeClr val="bg2">
                <a:lumMod val="75000"/>
              </a:schemeClr>
            </a:solidFill>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4949" tIns="82550" rIns="1504951" bIns="82550" numCol="1" spcCol="1270" anchor="ctr" anchorCtr="0">
            <a:noAutofit/>
          </a:bodyPr>
          <a:lstStyle/>
          <a:p>
            <a:pPr algn="ctr" defTabSz="2889250">
              <a:lnSpc>
                <a:spcPct val="90000"/>
              </a:lnSpc>
              <a:spcBef>
                <a:spcPct val="0"/>
              </a:spcBef>
              <a:spcAft>
                <a:spcPct val="35000"/>
              </a:spcAft>
            </a:pPr>
            <a:endParaRPr lang="en-US" sz="6500" err="1"/>
          </a:p>
        </p:txBody>
      </p:sp>
      <p:cxnSp>
        <p:nvCxnSpPr>
          <p:cNvPr id="70" name="Straight Arrow Connector 69">
            <a:extLst>
              <a:ext uri="{FF2B5EF4-FFF2-40B4-BE49-F238E27FC236}">
                <a16:creationId xmlns:a16="http://schemas.microsoft.com/office/drawing/2014/main" id="{B200B5FD-6DC4-4791-96B8-5FA000515210}"/>
              </a:ext>
              <a:ext uri="{C183D7F6-B498-43B3-948B-1728B52AA6E4}">
                <adec:decorative xmlns:adec="http://schemas.microsoft.com/office/drawing/2017/decorative" val="1"/>
              </a:ext>
            </a:extLst>
          </p:cNvPr>
          <p:cNvCxnSpPr>
            <a:cxnSpLocks/>
          </p:cNvCxnSpPr>
          <p:nvPr/>
        </p:nvCxnSpPr>
        <p:spPr>
          <a:xfrm>
            <a:off x="1016443" y="2859352"/>
            <a:ext cx="0" cy="3287250"/>
          </a:xfrm>
          <a:prstGeom prst="straightConnector1">
            <a:avLst/>
          </a:prstGeom>
          <a:ln w="50800" cap="flat" cmpd="sng" algn="ctr">
            <a:solidFill>
              <a:schemeClr val="tx1"/>
            </a:solidFill>
            <a:prstDash val="solid"/>
            <a:round/>
            <a:headEnd type="arrow" w="lg" len="med"/>
            <a:tailEnd type="none" w="lg" len="lg"/>
          </a:ln>
        </p:spPr>
        <p:style>
          <a:lnRef idx="0">
            <a:scrgbClr r="0" g="0" b="0"/>
          </a:lnRef>
          <a:fillRef idx="0">
            <a:scrgbClr r="0" g="0" b="0"/>
          </a:fillRef>
          <a:effectRef idx="0">
            <a:scrgbClr r="0" g="0" b="0"/>
          </a:effectRef>
          <a:fontRef idx="minor">
            <a:schemeClr val="tx1"/>
          </a:fontRef>
        </p:style>
      </p:cxnSp>
      <p:sp>
        <p:nvSpPr>
          <p:cNvPr id="66" name="Oval 65">
            <a:extLst>
              <a:ext uri="{FF2B5EF4-FFF2-40B4-BE49-F238E27FC236}">
                <a16:creationId xmlns:a16="http://schemas.microsoft.com/office/drawing/2014/main" id="{7052105E-9A41-4AC0-A59F-460C793E7C39}"/>
              </a:ext>
            </a:extLst>
          </p:cNvPr>
          <p:cNvSpPr/>
          <p:nvPr/>
        </p:nvSpPr>
        <p:spPr bwMode="auto">
          <a:xfrm>
            <a:off x="9330079" y="1436357"/>
            <a:ext cx="419329" cy="419329"/>
          </a:xfrm>
          <a:prstGeom prst="ellipse">
            <a:avLst/>
          </a:prstGeom>
          <a:solidFill>
            <a:srgbClr val="3C3C4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1</a:t>
            </a:r>
          </a:p>
        </p:txBody>
      </p:sp>
      <p:sp>
        <p:nvSpPr>
          <p:cNvPr id="25" name="TextBox 24" descr="build on enterprise-scale">
            <a:extLst>
              <a:ext uri="{FF2B5EF4-FFF2-40B4-BE49-F238E27FC236}">
                <a16:creationId xmlns:a16="http://schemas.microsoft.com/office/drawing/2014/main" id="{2EEBFA08-7F97-41E1-A96B-C7D4B0CB09BA}"/>
              </a:ext>
            </a:extLst>
          </p:cNvPr>
          <p:cNvSpPr txBox="1"/>
          <p:nvPr/>
        </p:nvSpPr>
        <p:spPr>
          <a:xfrm>
            <a:off x="8257825" y="1880293"/>
            <a:ext cx="2563843" cy="683264"/>
          </a:xfrm>
          <a:prstGeom prst="rect">
            <a:avLst/>
          </a:prstGeom>
          <a:noFill/>
        </p:spPr>
        <p:txBody>
          <a:bodyPr wrap="none" lIns="182880" tIns="146304" rIns="182880" bIns="146304" rtlCol="0">
            <a:spAutoFit/>
          </a:bodyPr>
          <a:lstStyle/>
          <a:p>
            <a:pPr algn="ctr">
              <a:lnSpc>
                <a:spcPct val="90000"/>
              </a:lnSpc>
              <a:spcAft>
                <a:spcPts val="600"/>
              </a:spcAft>
            </a:pPr>
            <a:r>
              <a:rPr lang="en-US" sz="1400" spc="300" dirty="0">
                <a:solidFill>
                  <a:srgbClr val="3C3C40"/>
                </a:solidFill>
                <a:latin typeface="Segoe UI Semibold" panose="020B0702040204020203" pitchFamily="34" charset="0"/>
                <a:cs typeface="Segoe UI Semibold" panose="020B0702040204020203" pitchFamily="34" charset="0"/>
              </a:rPr>
              <a:t>BUILD ON</a:t>
            </a:r>
            <a:br>
              <a:rPr lang="en-US" sz="1400" spc="300" dirty="0">
                <a:solidFill>
                  <a:srgbClr val="3C3C40"/>
                </a:solidFill>
                <a:latin typeface="Segoe UI Semibold" panose="020B0702040204020203" pitchFamily="34" charset="0"/>
                <a:cs typeface="Segoe UI Semibold" panose="020B0702040204020203" pitchFamily="34" charset="0"/>
              </a:rPr>
            </a:br>
            <a:r>
              <a:rPr lang="en-US" sz="1400" spc="300" dirty="0">
                <a:solidFill>
                  <a:srgbClr val="3C3C40"/>
                </a:solidFill>
                <a:latin typeface="Segoe UI Semibold" panose="020B0702040204020203" pitchFamily="34" charset="0"/>
                <a:cs typeface="Segoe UI Semibold" panose="020B0702040204020203" pitchFamily="34" charset="0"/>
              </a:rPr>
              <a:t>ENTERPRISE-SCALE</a:t>
            </a:r>
          </a:p>
        </p:txBody>
      </p:sp>
      <p:sp>
        <p:nvSpPr>
          <p:cNvPr id="68" name="Oval 67">
            <a:extLst>
              <a:ext uri="{FF2B5EF4-FFF2-40B4-BE49-F238E27FC236}">
                <a16:creationId xmlns:a16="http://schemas.microsoft.com/office/drawing/2014/main" id="{6C8F60D5-1845-4669-8214-C1F03CAC9783}"/>
              </a:ext>
            </a:extLst>
          </p:cNvPr>
          <p:cNvSpPr/>
          <p:nvPr/>
        </p:nvSpPr>
        <p:spPr bwMode="auto">
          <a:xfrm>
            <a:off x="9330079" y="3127631"/>
            <a:ext cx="419329" cy="419329"/>
          </a:xfrm>
          <a:prstGeom prst="ellipse">
            <a:avLst/>
          </a:prstGeom>
          <a:solidFill>
            <a:srgbClr val="3C3C4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cs typeface="Segoe UI" pitchFamily="34" charset="0"/>
              </a:rPr>
              <a:t>2</a:t>
            </a:r>
          </a:p>
        </p:txBody>
      </p:sp>
      <p:sp>
        <p:nvSpPr>
          <p:cNvPr id="27" name="TextBox 26" descr="provide prescriptive guidance">
            <a:extLst>
              <a:ext uri="{FF2B5EF4-FFF2-40B4-BE49-F238E27FC236}">
                <a16:creationId xmlns:a16="http://schemas.microsoft.com/office/drawing/2014/main" id="{D0C70690-4C2C-4CDC-874C-6A4D8A516194}"/>
              </a:ext>
            </a:extLst>
          </p:cNvPr>
          <p:cNvSpPr txBox="1"/>
          <p:nvPr/>
        </p:nvSpPr>
        <p:spPr>
          <a:xfrm>
            <a:off x="7861500" y="3595789"/>
            <a:ext cx="3356486"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spc="300" dirty="0">
                <a:solidFill>
                  <a:srgbClr val="3C3C40"/>
                </a:solidFill>
                <a:latin typeface="Segoe UI Semibold" panose="020B0702040204020203" pitchFamily="34" charset="0"/>
                <a:cs typeface="Segoe UI Semibold" panose="020B0702040204020203" pitchFamily="34" charset="0"/>
              </a:rPr>
              <a:t>PROVIDE</a:t>
            </a:r>
            <a:br>
              <a:rPr lang="en-US" sz="1400" spc="300" dirty="0">
                <a:solidFill>
                  <a:srgbClr val="3C3C40"/>
                </a:solidFill>
                <a:latin typeface="Segoe UI Semibold" panose="020B0702040204020203" pitchFamily="34" charset="0"/>
                <a:cs typeface="Segoe UI Semibold" panose="020B0702040204020203" pitchFamily="34" charset="0"/>
              </a:rPr>
            </a:br>
            <a:r>
              <a:rPr lang="en-US" sz="1400" spc="300" dirty="0">
                <a:solidFill>
                  <a:srgbClr val="3C3C40"/>
                </a:solidFill>
                <a:latin typeface="Segoe UI Semibold" panose="020B0702040204020203" pitchFamily="34" charset="0"/>
                <a:cs typeface="Segoe UI Semibold" panose="020B0702040204020203" pitchFamily="34" charset="0"/>
              </a:rPr>
              <a:t>PRESCRIPTIVE GUIDANCE</a:t>
            </a:r>
          </a:p>
        </p:txBody>
      </p:sp>
      <p:sp>
        <p:nvSpPr>
          <p:cNvPr id="69" name="Oval 68">
            <a:extLst>
              <a:ext uri="{FF2B5EF4-FFF2-40B4-BE49-F238E27FC236}">
                <a16:creationId xmlns:a16="http://schemas.microsoft.com/office/drawing/2014/main" id="{DA272C6D-AF50-4D21-A8BC-A2146927541A}"/>
              </a:ext>
            </a:extLst>
          </p:cNvPr>
          <p:cNvSpPr/>
          <p:nvPr/>
        </p:nvSpPr>
        <p:spPr bwMode="auto">
          <a:xfrm>
            <a:off x="9330079" y="4856191"/>
            <a:ext cx="419329" cy="419329"/>
          </a:xfrm>
          <a:prstGeom prst="ellipse">
            <a:avLst/>
          </a:prstGeom>
          <a:solidFill>
            <a:srgbClr val="3C3C4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cs typeface="Segoe UI" pitchFamily="34" charset="0"/>
              </a:rPr>
              <a:t>3</a:t>
            </a:r>
          </a:p>
        </p:txBody>
      </p:sp>
      <p:sp>
        <p:nvSpPr>
          <p:cNvPr id="28" name="TextBox 27" descr="Define platform ops and app ops">
            <a:extLst>
              <a:ext uri="{FF2B5EF4-FFF2-40B4-BE49-F238E27FC236}">
                <a16:creationId xmlns:a16="http://schemas.microsoft.com/office/drawing/2014/main" id="{12E28806-AE68-4B0D-89E6-BD28B54A82CD}"/>
              </a:ext>
            </a:extLst>
          </p:cNvPr>
          <p:cNvSpPr txBox="1"/>
          <p:nvPr/>
        </p:nvSpPr>
        <p:spPr>
          <a:xfrm>
            <a:off x="8086331" y="5321217"/>
            <a:ext cx="2906822" cy="683264"/>
          </a:xfrm>
          <a:prstGeom prst="rect">
            <a:avLst/>
          </a:prstGeom>
          <a:noFill/>
        </p:spPr>
        <p:txBody>
          <a:bodyPr wrap="none" lIns="182880" tIns="146304" rIns="182880" bIns="146304" rtlCol="0">
            <a:spAutoFit/>
          </a:bodyPr>
          <a:lstStyle/>
          <a:p>
            <a:pPr algn="ctr">
              <a:lnSpc>
                <a:spcPct val="90000"/>
              </a:lnSpc>
              <a:spcAft>
                <a:spcPts val="600"/>
              </a:spcAft>
            </a:pPr>
            <a:r>
              <a:rPr lang="en-US" sz="1400" spc="300">
                <a:solidFill>
                  <a:srgbClr val="3C3C40"/>
                </a:solidFill>
                <a:latin typeface="Segoe UI Semibold" panose="020B0702040204020203" pitchFamily="34" charset="0"/>
                <a:cs typeface="Segoe UI Semibold" panose="020B0702040204020203" pitchFamily="34" charset="0"/>
              </a:rPr>
              <a:t>DEFINE </a:t>
            </a:r>
            <a:r>
              <a:rPr lang="en-US" sz="1400" spc="300" err="1">
                <a:solidFill>
                  <a:srgbClr val="3C3C40"/>
                </a:solidFill>
                <a:latin typeface="Segoe UI Semibold" panose="020B0702040204020203" pitchFamily="34" charset="0"/>
                <a:cs typeface="Segoe UI Semibold" panose="020B0702040204020203" pitchFamily="34" charset="0"/>
              </a:rPr>
              <a:t>PLATFORMops</a:t>
            </a:r>
            <a:br>
              <a:rPr lang="en-US" sz="1400" spc="300">
                <a:solidFill>
                  <a:srgbClr val="3C3C40"/>
                </a:solidFill>
                <a:latin typeface="Segoe UI Semibold" panose="020B0702040204020203" pitchFamily="34" charset="0"/>
                <a:cs typeface="Segoe UI Semibold" panose="020B0702040204020203" pitchFamily="34" charset="0"/>
              </a:rPr>
            </a:br>
            <a:r>
              <a:rPr lang="en-US" sz="1400" spc="300">
                <a:solidFill>
                  <a:srgbClr val="3C3C40"/>
                </a:solidFill>
                <a:latin typeface="Segoe UI Semibold" panose="020B0702040204020203" pitchFamily="34" charset="0"/>
                <a:cs typeface="Segoe UI Semibold" panose="020B0702040204020203" pitchFamily="34" charset="0"/>
              </a:rPr>
              <a:t>&amp; </a:t>
            </a:r>
            <a:r>
              <a:rPr lang="en-US" sz="1400" spc="300" err="1">
                <a:solidFill>
                  <a:srgbClr val="3C3C40"/>
                </a:solidFill>
                <a:latin typeface="Segoe UI Semibold" panose="020B0702040204020203" pitchFamily="34" charset="0"/>
                <a:cs typeface="Segoe UI Semibold" panose="020B0702040204020203" pitchFamily="34" charset="0"/>
              </a:rPr>
              <a:t>APPops</a:t>
            </a:r>
            <a:endParaRPr lang="en-US" sz="1400" spc="300">
              <a:solidFill>
                <a:srgbClr val="3C3C4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00890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barn(outHorizontal)">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barn(outHorizontal)">
                                      <p:cBhvr>
                                        <p:cTn id="25" dur="500"/>
                                        <p:tgtEl>
                                          <p:spTgt spid="74"/>
                                        </p:tgtEl>
                                      </p:cBhvr>
                                    </p:animEffect>
                                  </p:childTnLst>
                                </p:cTn>
                              </p:par>
                            </p:childTnLst>
                          </p:cTn>
                        </p:par>
                        <p:par>
                          <p:cTn id="26" fill="hold">
                            <p:stCondLst>
                              <p:cond delay="2000"/>
                            </p:stCondLst>
                            <p:childTnLst>
                              <p:par>
                                <p:cTn id="27" presetID="16" presetClass="entr" presetSubtype="42"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barn(outHorizontal)">
                                      <p:cBhvr>
                                        <p:cTn id="29" dur="5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2500"/>
                            </p:stCondLst>
                            <p:childTnLst>
                              <p:par>
                                <p:cTn id="34" presetID="10" presetClass="entr" presetSubtype="0" fill="hold" grpId="0" nodeType="afterEffect">
                                  <p:stCondLst>
                                    <p:cond delay="5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4" grpId="0" animBg="1"/>
      <p:bldP spid="73" grpId="0" animBg="1"/>
      <p:bldP spid="72" grpId="0"/>
      <p:bldP spid="15" grpId="0"/>
      <p:bldP spid="13" grpId="0"/>
      <p:bldP spid="11" grpId="0"/>
      <p:bldP spid="50" grpId="0" animBg="1"/>
      <p:bldP spid="56" grpId="0" animBg="1"/>
      <p:bldP spid="52" grpId="0" animBg="1"/>
      <p:bldP spid="66" grpId="0" animBg="1"/>
      <p:bldP spid="25" grpId="0"/>
      <p:bldP spid="68" grpId="0" animBg="1"/>
      <p:bldP spid="27" grpId="0"/>
      <p:bldP spid="69"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p:txBody>
          <a:bodyPr/>
          <a:lstStyle/>
          <a:p>
            <a:r>
              <a:rPr lang="en-US"/>
              <a:t>What is Enterprise-scale for AKS?</a:t>
            </a:r>
          </a:p>
        </p:txBody>
      </p:sp>
      <p:sp>
        <p:nvSpPr>
          <p:cNvPr id="2" name="Text Placeholder 1">
            <a:extLst>
              <a:ext uri="{FF2B5EF4-FFF2-40B4-BE49-F238E27FC236}">
                <a16:creationId xmlns:a16="http://schemas.microsoft.com/office/drawing/2014/main" id="{891EB6A9-8B20-4CE2-B6D6-83A23618A479}"/>
              </a:ext>
            </a:extLst>
          </p:cNvPr>
          <p:cNvSpPr>
            <a:spLocks noGrp="1"/>
          </p:cNvSpPr>
          <p:nvPr>
            <p:ph type="body" sz="quarter" idx="10"/>
          </p:nvPr>
        </p:nvSpPr>
        <p:spPr>
          <a:xfrm>
            <a:off x="455996" y="1319337"/>
            <a:ext cx="10823533" cy="903324"/>
          </a:xfrm>
        </p:spPr>
        <p:txBody>
          <a:bodyPr/>
          <a:lstStyle/>
          <a:p>
            <a:pPr marL="0" indent="0">
              <a:buNone/>
            </a:pPr>
            <a:r>
              <a:rPr lang="en-US">
                <a:latin typeface="+mj-lt"/>
              </a:rPr>
              <a:t>Enterprise-scale for AKS is an </a:t>
            </a:r>
            <a:r>
              <a:rPr lang="en-US">
                <a:solidFill>
                  <a:schemeClr val="tx2"/>
                </a:solidFill>
                <a:latin typeface="+mj-lt"/>
              </a:rPr>
              <a:t>architectural approach</a:t>
            </a:r>
            <a:r>
              <a:rPr lang="en-US">
                <a:latin typeface="+mj-lt"/>
              </a:rPr>
              <a:t> and </a:t>
            </a:r>
            <a:r>
              <a:rPr lang="en-US">
                <a:solidFill>
                  <a:schemeClr val="tx2"/>
                </a:solidFill>
                <a:latin typeface="+mj-lt"/>
              </a:rPr>
              <a:t>reference implementation </a:t>
            </a:r>
            <a:r>
              <a:rPr lang="en-US">
                <a:latin typeface="+mj-lt"/>
              </a:rPr>
              <a:t>that—</a:t>
            </a:r>
          </a:p>
          <a:p>
            <a:pPr marL="0" indent="0">
              <a:buNone/>
            </a:pPr>
            <a:r>
              <a:rPr lang="en-US">
                <a:latin typeface="+mj-lt"/>
              </a:rPr>
              <a:t>enables effective </a:t>
            </a:r>
            <a:r>
              <a:rPr lang="en-US">
                <a:solidFill>
                  <a:schemeClr val="tx2"/>
                </a:solidFill>
                <a:latin typeface="+mj-lt"/>
              </a:rPr>
              <a:t>workload</a:t>
            </a:r>
            <a:r>
              <a:rPr lang="en-US">
                <a:latin typeface="+mj-lt"/>
              </a:rPr>
              <a:t> and </a:t>
            </a:r>
            <a:r>
              <a:rPr lang="en-US">
                <a:solidFill>
                  <a:schemeClr val="tx2"/>
                </a:solidFill>
                <a:latin typeface="+mj-lt"/>
              </a:rPr>
              <a:t>scenario operationalization </a:t>
            </a:r>
            <a:r>
              <a:rPr lang="en-US">
                <a:latin typeface="+mj-lt"/>
              </a:rPr>
              <a:t>of landing zones on Azure, at scale and </a:t>
            </a:r>
            <a:r>
              <a:rPr lang="en-US">
                <a:solidFill>
                  <a:schemeClr val="tx2"/>
                </a:solidFill>
                <a:latin typeface="+mj-lt"/>
              </a:rPr>
              <a:t>aligned</a:t>
            </a:r>
            <a:r>
              <a:rPr lang="en-US">
                <a:latin typeface="+mj-lt"/>
              </a:rPr>
              <a:t> with </a:t>
            </a:r>
            <a:r>
              <a:rPr lang="en-US">
                <a:solidFill>
                  <a:schemeClr val="tx2"/>
                </a:solidFill>
                <a:latin typeface="+mj-lt"/>
              </a:rPr>
              <a:t>Azure Roadmap </a:t>
            </a:r>
            <a:r>
              <a:rPr lang="en-US">
                <a:latin typeface="+mj-lt"/>
              </a:rPr>
              <a:t>and </a:t>
            </a:r>
            <a:r>
              <a:rPr lang="en-US">
                <a:solidFill>
                  <a:schemeClr val="tx2"/>
                </a:solidFill>
                <a:latin typeface="+mj-lt"/>
              </a:rPr>
              <a:t>Microsoft Cloud Adoption Framework for Azure</a:t>
            </a:r>
          </a:p>
        </p:txBody>
      </p:sp>
      <p:sp>
        <p:nvSpPr>
          <p:cNvPr id="18" name="Rectangle 17">
            <a:extLst>
              <a:ext uri="{FF2B5EF4-FFF2-40B4-BE49-F238E27FC236}">
                <a16:creationId xmlns:a16="http://schemas.microsoft.com/office/drawing/2014/main" id="{DEBD9CE4-581B-4972-9780-C3698F82B797}"/>
              </a:ext>
              <a:ext uri="{C183D7F6-B498-43B3-948B-1728B52AA6E4}">
                <adec:decorative xmlns:adec="http://schemas.microsoft.com/office/drawing/2017/decorative" val="1"/>
              </a:ext>
            </a:extLst>
          </p:cNvPr>
          <p:cNvSpPr/>
          <p:nvPr/>
        </p:nvSpPr>
        <p:spPr bwMode="auto">
          <a:xfrm>
            <a:off x="649395" y="2591205"/>
            <a:ext cx="3493008" cy="1165632"/>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013269" y="2591205"/>
            <a:ext cx="2824862" cy="1165632"/>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Semibold"/>
                <a:ea typeface="+mn-ea"/>
                <a:cs typeface="Segoe UI Semilight"/>
              </a:rPr>
              <a:t>Authoritative </a:t>
            </a:r>
            <a:br>
              <a:rPr kumimoji="0" lang="en-GB" sz="1600" b="0" i="0" u="none" strike="noStrike" kern="1200" cap="none" spc="0" normalizeH="0" baseline="0" noProof="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a:rPr>
              <a:t>Framework for holistic design decisions on Azure</a:t>
            </a:r>
            <a:endParaRPr kumimoji="0" lang="en-GB" sz="1600" b="0" i="0" u="none" strike="noStrike" kern="1200" cap="none" spc="0" normalizeH="0" baseline="0" noProof="0">
              <a:ln>
                <a:noFill/>
              </a:ln>
              <a:solidFill>
                <a:srgbClr val="FFFFFF"/>
              </a:solidFill>
              <a:effectLst/>
              <a:uLnTx/>
              <a:uFillTx/>
              <a:latin typeface="Segoe UI"/>
              <a:ea typeface="+mn-ea"/>
              <a:cs typeface="Segoe UI Semilight"/>
            </a:endParaRPr>
          </a:p>
        </p:txBody>
      </p:sp>
      <p:sp>
        <p:nvSpPr>
          <p:cNvPr id="19" name="Rectangle 18">
            <a:extLst>
              <a:ext uri="{FF2B5EF4-FFF2-40B4-BE49-F238E27FC236}">
                <a16:creationId xmlns:a16="http://schemas.microsoft.com/office/drawing/2014/main" id="{55BF9D42-EA96-44C4-BD39-65B0BB5B877B}"/>
              </a:ext>
              <a:ext uri="{C183D7F6-B498-43B3-948B-1728B52AA6E4}">
                <adec:decorative xmlns:adec="http://schemas.microsoft.com/office/drawing/2017/decorative" val="1"/>
              </a:ext>
            </a:extLst>
          </p:cNvPr>
          <p:cNvSpPr/>
          <p:nvPr/>
        </p:nvSpPr>
        <p:spPr bwMode="auto">
          <a:xfrm>
            <a:off x="4347378" y="2591205"/>
            <a:ext cx="3493008" cy="1165632"/>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B13AB83-968B-40E7-B792-E9029010F9A2}"/>
              </a:ext>
            </a:extLst>
          </p:cNvPr>
          <p:cNvSpPr/>
          <p:nvPr/>
        </p:nvSpPr>
        <p:spPr>
          <a:xfrm>
            <a:off x="4671525" y="2718697"/>
            <a:ext cx="2824862" cy="910648"/>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Semibold"/>
                <a:ea typeface="+mn-ea"/>
                <a:cs typeface="Segoe UI Semilight"/>
              </a:rPr>
              <a:t>Proven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a:rPr>
              <a:t>Based on customer experiences with large-scale Azure migration projects at-scale</a:t>
            </a:r>
          </a:p>
        </p:txBody>
      </p:sp>
      <p:sp>
        <p:nvSpPr>
          <p:cNvPr id="20" name="Rectangle 19">
            <a:extLst>
              <a:ext uri="{FF2B5EF4-FFF2-40B4-BE49-F238E27FC236}">
                <a16:creationId xmlns:a16="http://schemas.microsoft.com/office/drawing/2014/main" id="{773BD5CE-B92B-4D69-87EC-1D89CF8B6F10}"/>
              </a:ext>
              <a:ext uri="{C183D7F6-B498-43B3-948B-1728B52AA6E4}">
                <adec:decorative xmlns:adec="http://schemas.microsoft.com/office/drawing/2017/decorative" val="1"/>
              </a:ext>
            </a:extLst>
          </p:cNvPr>
          <p:cNvSpPr/>
          <p:nvPr/>
        </p:nvSpPr>
        <p:spPr bwMode="auto">
          <a:xfrm>
            <a:off x="8045360" y="2591205"/>
            <a:ext cx="3493008" cy="1165632"/>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3A35DE8-2B6C-4AE4-9BDE-F5900F4D8233}"/>
              </a:ext>
            </a:extLst>
          </p:cNvPr>
          <p:cNvSpPr/>
          <p:nvPr/>
        </p:nvSpPr>
        <p:spPr>
          <a:xfrm>
            <a:off x="8510136" y="2718697"/>
            <a:ext cx="2490304" cy="910648"/>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Semibold"/>
                <a:ea typeface="+mn-ea"/>
                <a:cs typeface="Segoe UI Semilight"/>
              </a:rPr>
              <a:t>Prescriptive </a:t>
            </a:r>
            <a:br>
              <a:rPr kumimoji="0" lang="en-GB" sz="1600" b="0" i="0" u="none" strike="noStrike" kern="1200" cap="none" spc="0" normalizeH="0" baseline="0" noProof="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a:rPr>
              <a:t>Apply standards to clearly plan and design Azure environments</a:t>
            </a:r>
            <a:endParaRPr kumimoji="0" lang="en-GB" sz="1600" b="0" i="0" u="none" strike="noStrike" kern="1200" cap="none" spc="0" normalizeH="0" baseline="0" noProof="0">
              <a:ln>
                <a:noFill/>
              </a:ln>
              <a:solidFill>
                <a:srgbClr val="FFFFFF"/>
              </a:solidFill>
              <a:effectLst/>
              <a:uLnTx/>
              <a:uFillTx/>
              <a:latin typeface="Segoe UI"/>
              <a:ea typeface="+mn-ea"/>
              <a:cs typeface="Segoe UI Semilight"/>
            </a:endParaRPr>
          </a:p>
        </p:txBody>
      </p:sp>
      <p:sp>
        <p:nvSpPr>
          <p:cNvPr id="10" name="Freeform: Shape 9">
            <a:extLst>
              <a:ext uri="{FF2B5EF4-FFF2-40B4-BE49-F238E27FC236}">
                <a16:creationId xmlns:a16="http://schemas.microsoft.com/office/drawing/2014/main" id="{079D17F8-8F9E-4811-8A87-73881A9F957F}"/>
              </a:ext>
            </a:extLst>
          </p:cNvPr>
          <p:cNvSpPr/>
          <p:nvPr/>
        </p:nvSpPr>
        <p:spPr>
          <a:xfrm>
            <a:off x="649393"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Enterprise-scale for AKS architecture</a:t>
            </a:r>
          </a:p>
        </p:txBody>
      </p:sp>
      <p:sp>
        <p:nvSpPr>
          <p:cNvPr id="12" name="Freeform: Shape 11">
            <a:extLst>
              <a:ext uri="{FF2B5EF4-FFF2-40B4-BE49-F238E27FC236}">
                <a16:creationId xmlns:a16="http://schemas.microsoft.com/office/drawing/2014/main" id="{6E7CF2DC-1F48-44DC-AFFA-1E7D006027C4}"/>
              </a:ext>
            </a:extLst>
          </p:cNvPr>
          <p:cNvSpPr/>
          <p:nvPr/>
        </p:nvSpPr>
        <p:spPr>
          <a:xfrm>
            <a:off x="649393" y="4435086"/>
            <a:ext cx="5321808" cy="2105414"/>
          </a:xfrm>
          <a:custGeom>
            <a:avLst/>
            <a:gdLst>
              <a:gd name="connsiteX0" fmla="*/ 0 w 4904882"/>
              <a:gd name="connsiteY0" fmla="*/ 0 h 2105414"/>
              <a:gd name="connsiteX1" fmla="*/ 4904882 w 4904882"/>
              <a:gd name="connsiteY1" fmla="*/ 0 h 2105414"/>
              <a:gd name="connsiteX2" fmla="*/ 4904882 w 4904882"/>
              <a:gd name="connsiteY2" fmla="*/ 2105414 h 2105414"/>
              <a:gd name="connsiteX3" fmla="*/ 0 w 4904882"/>
              <a:gd name="connsiteY3" fmla="*/ 2105414 h 2105414"/>
              <a:gd name="connsiteX4" fmla="*/ 0 w 4904882"/>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2105414">
                <a:moveTo>
                  <a:pt x="0" y="0"/>
                </a:moveTo>
                <a:lnTo>
                  <a:pt x="4904882" y="0"/>
                </a:lnTo>
                <a:lnTo>
                  <a:pt x="4904882"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9144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6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Construction set design guidelines </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Guidelines (decisions and recommendations) for the 6 components of enterprise-scale architecture</a:t>
            </a:r>
          </a:p>
        </p:txBody>
      </p:sp>
      <p:sp>
        <p:nvSpPr>
          <p:cNvPr id="15" name="Freeform: Shape 14">
            <a:extLst>
              <a:ext uri="{FF2B5EF4-FFF2-40B4-BE49-F238E27FC236}">
                <a16:creationId xmlns:a16="http://schemas.microsoft.com/office/drawing/2014/main" id="{06EAE8DD-3FA8-4174-A0B8-A96ABF6FF14E}"/>
              </a:ext>
            </a:extLst>
          </p:cNvPr>
          <p:cNvSpPr/>
          <p:nvPr/>
        </p:nvSpPr>
        <p:spPr>
          <a:xfrm>
            <a:off x="6216560"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Enterprise-scale for AKS reference implementation </a:t>
            </a:r>
          </a:p>
        </p:txBody>
      </p:sp>
      <p:sp>
        <p:nvSpPr>
          <p:cNvPr id="16" name="Freeform: Shape 15">
            <a:extLst>
              <a:ext uri="{FF2B5EF4-FFF2-40B4-BE49-F238E27FC236}">
                <a16:creationId xmlns:a16="http://schemas.microsoft.com/office/drawing/2014/main" id="{E51DC029-F441-490C-A112-B71027F1786B}"/>
              </a:ext>
            </a:extLst>
          </p:cNvPr>
          <p:cNvSpPr/>
          <p:nvPr/>
        </p:nvSpPr>
        <p:spPr>
          <a:xfrm>
            <a:off x="6216560" y="4435086"/>
            <a:ext cx="5321808" cy="2105414"/>
          </a:xfrm>
          <a:custGeom>
            <a:avLst/>
            <a:gdLst>
              <a:gd name="connsiteX0" fmla="*/ 0 w 4705057"/>
              <a:gd name="connsiteY0" fmla="*/ 0 h 2105414"/>
              <a:gd name="connsiteX1" fmla="*/ 4705057 w 4705057"/>
              <a:gd name="connsiteY1" fmla="*/ 0 h 2105414"/>
              <a:gd name="connsiteX2" fmla="*/ 4705057 w 4705057"/>
              <a:gd name="connsiteY2" fmla="*/ 2105414 h 2105414"/>
              <a:gd name="connsiteX3" fmla="*/ 0 w 4705057"/>
              <a:gd name="connsiteY3" fmla="*/ 2105414 h 2105414"/>
              <a:gd name="connsiteX4" fmla="*/ 0 w 4705057"/>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057" h="2105414">
                <a:moveTo>
                  <a:pt x="0" y="0"/>
                </a:moveTo>
                <a:lnTo>
                  <a:pt x="4705057" y="0"/>
                </a:lnTo>
                <a:lnTo>
                  <a:pt x="4705057"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18288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lang="en-US" sz="1600" b="1">
                <a:solidFill>
                  <a:srgbClr val="000000">
                    <a:hueOff val="0"/>
                    <a:satOff val="0"/>
                    <a:lumOff val="0"/>
                    <a:alphaOff val="0"/>
                  </a:srgbClr>
                </a:solidFill>
                <a:latin typeface="Segoe UI Semibold"/>
              </a:rPr>
              <a:t>Reference implementation </a:t>
            </a: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of shared </a:t>
            </a:r>
            <a:b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b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(network, security, identity, and governance) </a:t>
            </a:r>
            <a:b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b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services—required to construct and operationalize </a:t>
            </a:r>
            <a:b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b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an enterprise-scale landing zone</a:t>
            </a:r>
          </a:p>
        </p:txBody>
      </p:sp>
    </p:spTree>
    <p:extLst>
      <p:ext uri="{BB962C8B-B14F-4D97-AF65-F5344CB8AC3E}">
        <p14:creationId xmlns:p14="http://schemas.microsoft.com/office/powerpoint/2010/main" val="1635898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455996" y="1169265"/>
            <a:ext cx="3618381" cy="899537"/>
          </a:xfrm>
        </p:spPr>
        <p:txBody>
          <a:bodyPr/>
          <a:lstStyle/>
          <a:p>
            <a:r>
              <a:rPr lang="en-US" sz="2745"/>
              <a:t>Agenda</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a:xfrm>
            <a:off x="5401359" y="1169264"/>
            <a:ext cx="796163" cy="3786461"/>
          </a:xfrm>
        </p:spPr>
        <p:txBody>
          <a:bodyPr/>
          <a:lstStyle/>
          <a:p>
            <a:pPr>
              <a:spcAft>
                <a:spcPts val="1200"/>
              </a:spcAft>
            </a:pPr>
            <a:r>
              <a:rPr lang="en-US" sz="2353">
                <a:latin typeface="+mn-lt"/>
              </a:rPr>
              <a:t>1</a:t>
            </a:r>
          </a:p>
          <a:p>
            <a:pPr>
              <a:spcAft>
                <a:spcPts val="1200"/>
              </a:spcAft>
            </a:pPr>
            <a:r>
              <a:rPr lang="en-US" sz="2353">
                <a:latin typeface="+mn-lt"/>
              </a:rPr>
              <a:t>2</a:t>
            </a:r>
          </a:p>
          <a:p>
            <a:pPr>
              <a:spcAft>
                <a:spcPts val="1200"/>
              </a:spcAft>
            </a:pPr>
            <a:r>
              <a:rPr lang="en-US" sz="2353">
                <a:latin typeface="+mn-lt"/>
              </a:rPr>
              <a:t>3</a:t>
            </a:r>
          </a:p>
          <a:p>
            <a:pPr>
              <a:spcAft>
                <a:spcPts val="1200"/>
              </a:spcAft>
            </a:pPr>
            <a:r>
              <a:rPr lang="en-US" sz="2353">
                <a:latin typeface="+mn-lt"/>
              </a:rPr>
              <a:t>4</a:t>
            </a:r>
          </a:p>
          <a:p>
            <a:pPr>
              <a:spcAft>
                <a:spcPts val="1200"/>
              </a:spcAft>
            </a:pPr>
            <a:r>
              <a:rPr lang="en-US" sz="2353">
                <a:latin typeface="+mn-lt"/>
              </a:rPr>
              <a:t>5</a:t>
            </a:r>
          </a:p>
          <a:p>
            <a:pPr>
              <a:spcAft>
                <a:spcPts val="1200"/>
              </a:spcAft>
            </a:pPr>
            <a:r>
              <a:rPr lang="en-US" sz="2353">
                <a:latin typeface="+mn-lt"/>
              </a:rPr>
              <a:t>6</a:t>
            </a:r>
          </a:p>
          <a:p>
            <a:pPr>
              <a:spcAft>
                <a:spcPts val="1200"/>
              </a:spcAft>
            </a:pPr>
            <a:r>
              <a:rPr lang="en-US" sz="2353">
                <a:latin typeface="+mn-lt"/>
              </a:rPr>
              <a:t>7</a:t>
            </a: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5949174" y="1169264"/>
            <a:ext cx="5962574" cy="3786461"/>
          </a:xfrm>
        </p:spPr>
        <p:txBody>
          <a:bodyPr/>
          <a:lstStyle/>
          <a:p>
            <a:pPr>
              <a:spcAft>
                <a:spcPts val="1200"/>
              </a:spcAft>
            </a:pPr>
            <a:r>
              <a:rPr lang="en-US" sz="2353">
                <a:latin typeface="+mn-lt"/>
              </a:rPr>
              <a:t>Azure landing zones</a:t>
            </a:r>
          </a:p>
          <a:p>
            <a:pPr>
              <a:spcAft>
                <a:spcPts val="1200"/>
              </a:spcAft>
            </a:pPr>
            <a:r>
              <a:rPr lang="en-US" sz="2353">
                <a:latin typeface="+mn-lt"/>
              </a:rPr>
              <a:t>What is "Enterprise-scale"?</a:t>
            </a:r>
          </a:p>
          <a:p>
            <a:pPr>
              <a:spcAft>
                <a:spcPts val="1200"/>
              </a:spcAft>
            </a:pPr>
            <a:r>
              <a:rPr lang="en-US" sz="2353">
                <a:latin typeface="+mn-lt"/>
              </a:rPr>
              <a:t>Enterprise-scale design principles</a:t>
            </a:r>
          </a:p>
          <a:p>
            <a:pPr>
              <a:spcAft>
                <a:spcPts val="1200"/>
              </a:spcAft>
            </a:pPr>
            <a:r>
              <a:rPr lang="en-US" sz="2353">
                <a:latin typeface="+mn-lt"/>
              </a:rPr>
              <a:t>Enterprise-scale design guidelines</a:t>
            </a:r>
          </a:p>
          <a:p>
            <a:pPr>
              <a:spcAft>
                <a:spcPts val="1200"/>
              </a:spcAft>
            </a:pPr>
            <a:r>
              <a:rPr lang="en-US" sz="2353">
                <a:latin typeface="+mn-lt"/>
              </a:rPr>
              <a:t>Enterprise-scale implementation guide</a:t>
            </a:r>
          </a:p>
          <a:p>
            <a:pPr>
              <a:spcAft>
                <a:spcPts val="1200"/>
              </a:spcAft>
            </a:pPr>
            <a:r>
              <a:rPr lang="en-US" sz="2353">
                <a:latin typeface="+mn-lt"/>
              </a:rPr>
              <a:t>Enterprise-scale reference implementations</a:t>
            </a:r>
          </a:p>
          <a:p>
            <a:pPr>
              <a:spcAft>
                <a:spcPts val="1200"/>
              </a:spcAft>
            </a:pPr>
            <a:r>
              <a:rPr lang="en-US" sz="2353">
                <a:latin typeface="+mn-lt"/>
              </a:rPr>
              <a:t>Resources &amp; next steps</a:t>
            </a:r>
          </a:p>
          <a:p>
            <a:endParaRPr lang="en-US" sz="2353">
              <a:latin typeface="+mn-lt"/>
            </a:endParaRPr>
          </a:p>
        </p:txBody>
      </p:sp>
    </p:spTree>
    <p:extLst>
      <p:ext uri="{BB962C8B-B14F-4D97-AF65-F5344CB8AC3E}">
        <p14:creationId xmlns:p14="http://schemas.microsoft.com/office/powerpoint/2010/main" val="9745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500"/>
                                        <p:tgtEl>
                                          <p:spTgt spid="1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500"/>
                                        <p:tgtEl>
                                          <p:spTgt spid="16">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animEffect transition="in" filter="fade">
                                      <p:cBhvr>
                                        <p:cTn id="31" dur="500"/>
                                        <p:tgtEl>
                                          <p:spTgt spid="17">
                                            <p:txEl>
                                              <p:pRg st="3" end="3"/>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500"/>
                                        <p:tgtEl>
                                          <p:spTgt spid="16">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xEl>
                                              <p:pRg st="4" end="4"/>
                                            </p:txEl>
                                          </p:spTgt>
                                        </p:tgtEl>
                                        <p:attrNameLst>
                                          <p:attrName>style.visibility</p:attrName>
                                        </p:attrNameLst>
                                      </p:cBhvr>
                                      <p:to>
                                        <p:strVal val="visible"/>
                                      </p:to>
                                    </p:set>
                                    <p:animEffect transition="in" filter="fade">
                                      <p:cBhvr>
                                        <p:cTn id="38" dur="500"/>
                                        <p:tgtEl>
                                          <p:spTgt spid="17">
                                            <p:txEl>
                                              <p:pRg st="4" end="4"/>
                                            </p:txEl>
                                          </p:spTgt>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500"/>
                                        <p:tgtEl>
                                          <p:spTgt spid="16">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animEffect transition="in" filter="fade">
                                      <p:cBhvr>
                                        <p:cTn id="45" dur="500"/>
                                        <p:tgtEl>
                                          <p:spTgt spid="17">
                                            <p:txEl>
                                              <p:pRg st="5" end="5"/>
                                            </p:txEl>
                                          </p:spTgt>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6">
                                            <p:txEl>
                                              <p:pRg st="6" end="6"/>
                                            </p:txEl>
                                          </p:spTgt>
                                        </p:tgtEl>
                                        <p:attrNameLst>
                                          <p:attrName>style.visibility</p:attrName>
                                        </p:attrNameLst>
                                      </p:cBhvr>
                                      <p:to>
                                        <p:strVal val="visible"/>
                                      </p:to>
                                    </p:set>
                                    <p:animEffect transition="in" filter="fade">
                                      <p:cBhvr>
                                        <p:cTn id="49" dur="500"/>
                                        <p:tgtEl>
                                          <p:spTgt spid="16">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6" end="6"/>
                                            </p:txEl>
                                          </p:spTgt>
                                        </p:tgtEl>
                                        <p:attrNameLst>
                                          <p:attrName>style.visibility</p:attrName>
                                        </p:attrNameLst>
                                      </p:cBhvr>
                                      <p:to>
                                        <p:strVal val="visible"/>
                                      </p:to>
                                    </p:set>
                                    <p:animEffect transition="in" filter="fade">
                                      <p:cBhvr>
                                        <p:cTn id="52"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dvAuto="0"/>
      <p:bldP spid="17" grpId="0" uiExpand="1" build="p"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6740-1776-405F-B998-0FEEADEE9D87}"/>
              </a:ext>
            </a:extLst>
          </p:cNvPr>
          <p:cNvSpPr>
            <a:spLocks noGrp="1"/>
          </p:cNvSpPr>
          <p:nvPr>
            <p:ph type="title"/>
          </p:nvPr>
        </p:nvSpPr>
        <p:spPr/>
        <p:txBody>
          <a:bodyPr/>
          <a:lstStyle/>
          <a:p>
            <a:r>
              <a:rPr lang="en-US" sz="2800">
                <a:solidFill>
                  <a:srgbClr val="000000"/>
                </a:solidFill>
                <a:latin typeface="Segoe UI Semibold" panose="020B0702040204020203" pitchFamily="34" charset="0"/>
                <a:cs typeface="Segoe UI Semibold" panose="020B0702040204020203" pitchFamily="34" charset="0"/>
              </a:rPr>
              <a:t>Enterprise-scale for AKS</a:t>
            </a:r>
            <a:endParaRPr lang="en-US"/>
          </a:p>
        </p:txBody>
      </p:sp>
      <p:pic>
        <p:nvPicPr>
          <p:cNvPr id="3" name="Picture 2">
            <a:extLst>
              <a:ext uri="{FF2B5EF4-FFF2-40B4-BE49-F238E27FC236}">
                <a16:creationId xmlns:a16="http://schemas.microsoft.com/office/drawing/2014/main" id="{C6DB94E9-14A6-40A5-ADE2-3D1AA0D4B7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2631" y="1371602"/>
            <a:ext cx="8501534" cy="528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070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C1740-3499-443F-82AD-3056CE666BF2}"/>
              </a:ext>
            </a:extLst>
          </p:cNvPr>
          <p:cNvSpPr>
            <a:spLocks noGrp="1"/>
          </p:cNvSpPr>
          <p:nvPr>
            <p:ph type="title"/>
          </p:nvPr>
        </p:nvSpPr>
        <p:spPr>
          <a:xfrm>
            <a:off x="455613" y="620713"/>
            <a:ext cx="11306175" cy="403225"/>
          </a:xfrm>
        </p:spPr>
        <p:txBody>
          <a:bodyPr/>
          <a:lstStyle/>
          <a:p>
            <a:r>
              <a:rPr lang="en-US" noProof="0"/>
              <a:t>When to use Enterprise-scale for AKS</a:t>
            </a:r>
            <a:endParaRPr lang="en-US"/>
          </a:p>
        </p:txBody>
      </p:sp>
      <p:sp>
        <p:nvSpPr>
          <p:cNvPr id="2" name="Rectangle 1">
            <a:extLst>
              <a:ext uri="{FF2B5EF4-FFF2-40B4-BE49-F238E27FC236}">
                <a16:creationId xmlns:a16="http://schemas.microsoft.com/office/drawing/2014/main" id="{094AA395-C351-4498-8000-CFDF6DE50328}"/>
              </a:ext>
            </a:extLst>
          </p:cNvPr>
          <p:cNvSpPr>
            <a:spLocks noChangeArrowheads="1"/>
          </p:cNvSpPr>
          <p:nvPr/>
        </p:nvSpPr>
        <p:spPr bwMode="auto">
          <a:xfrm>
            <a:off x="455614" y="1202676"/>
            <a:ext cx="855370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2000" b="0" i="0" u="none" strike="noStrike" kern="1200" cap="none" spc="0" normalizeH="0" baseline="0" noProof="0">
                <a:ln>
                  <a:noFill/>
                </a:ln>
                <a:solidFill>
                  <a:schemeClr val="tx2"/>
                </a:solidFill>
                <a:effectLst/>
                <a:uLnTx/>
                <a:uFillTx/>
                <a:latin typeface="Segoe UI Semibold"/>
                <a:ea typeface="Calibri" panose="020F0502020204030204" pitchFamily="34" charset="0"/>
                <a:cs typeface="+mn-cs"/>
              </a:rPr>
              <a:t>Layered architecture based on scope of efforts </a:t>
            </a:r>
            <a:endParaRPr lang="en-US" altLang="en-US" sz="2000">
              <a:solidFill>
                <a:schemeClr val="tx2"/>
              </a:solidFill>
              <a:latin typeface="Segoe UI Semibold"/>
              <a:ea typeface="Calibri" panose="020F0502020204030204" pitchFamily="34" charset="0"/>
            </a:endParaRPr>
          </a:p>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light" panose="020B0402040204020203" pitchFamily="34" charset="0"/>
              </a:rPr>
              <a:t>Each of these layers are built with loose coupling</a:t>
            </a:r>
            <a:r>
              <a:rPr kumimoji="0" lang="en-US" alt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light" panose="020B0402040204020203" pitchFamily="34" charset="0"/>
              </a:rPr>
              <a:t> </a:t>
            </a:r>
            <a:r>
              <a:rPr kumimoji="0" lang="en-US" altLang="en-US" sz="16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e.g., GitHub Accelerators will work with AKS clusters deployed through Enterprise-scale for AKS or otherwise. Similarly, Enterprise-scale for AKS can be deployed in ESLZ based core platform foundation or any other foundation etc.</a:t>
            </a:r>
            <a:endParaRPr kumimoji="0" lang="en-US" alt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aphicFrame>
        <p:nvGraphicFramePr>
          <p:cNvPr id="5" name="Table 4">
            <a:extLst>
              <a:ext uri="{FF2B5EF4-FFF2-40B4-BE49-F238E27FC236}">
                <a16:creationId xmlns:a16="http://schemas.microsoft.com/office/drawing/2014/main" id="{E75FABA6-3901-42C0-9077-099722515CEE}"/>
              </a:ext>
            </a:extLst>
          </p:cNvPr>
          <p:cNvGraphicFramePr/>
          <p:nvPr>
            <p:extLst>
              <p:ext uri="{D42A27DB-BD31-4B8C-83A1-F6EECF244321}">
                <p14:modId xmlns:p14="http://schemas.microsoft.com/office/powerpoint/2010/main" val="2196017439"/>
              </p:ext>
            </p:extLst>
          </p:nvPr>
        </p:nvGraphicFramePr>
        <p:xfrm>
          <a:off x="427038" y="2638636"/>
          <a:ext cx="10815120" cy="3042071"/>
        </p:xfrm>
        <a:graphic>
          <a:graphicData uri="http://schemas.openxmlformats.org/drawingml/2006/table">
            <a:tbl>
              <a:tblPr firstRow="1">
                <a:tableStyleId>{5C22544A-7EE6-4342-B048-85BDC9FD1C3A}</a:tableStyleId>
              </a:tblPr>
              <a:tblGrid>
                <a:gridCol w="2703780">
                  <a:extLst>
                    <a:ext uri="{9D8B030D-6E8A-4147-A177-3AD203B41FA5}">
                      <a16:colId xmlns:a16="http://schemas.microsoft.com/office/drawing/2014/main" val="3969325067"/>
                    </a:ext>
                  </a:extLst>
                </a:gridCol>
                <a:gridCol w="2703780">
                  <a:extLst>
                    <a:ext uri="{9D8B030D-6E8A-4147-A177-3AD203B41FA5}">
                      <a16:colId xmlns:a16="http://schemas.microsoft.com/office/drawing/2014/main" val="2745293525"/>
                    </a:ext>
                  </a:extLst>
                </a:gridCol>
                <a:gridCol w="2703780">
                  <a:extLst>
                    <a:ext uri="{9D8B030D-6E8A-4147-A177-3AD203B41FA5}">
                      <a16:colId xmlns:a16="http://schemas.microsoft.com/office/drawing/2014/main" val="3203485810"/>
                    </a:ext>
                  </a:extLst>
                </a:gridCol>
                <a:gridCol w="2703780">
                  <a:extLst>
                    <a:ext uri="{9D8B030D-6E8A-4147-A177-3AD203B41FA5}">
                      <a16:colId xmlns:a16="http://schemas.microsoft.com/office/drawing/2014/main" val="1449669303"/>
                    </a:ext>
                  </a:extLst>
                </a:gridCol>
              </a:tblGrid>
              <a:tr h="428822">
                <a:tc>
                  <a:txBody>
                    <a:bodyPr/>
                    <a:lstStyle/>
                    <a:p>
                      <a:pPr algn="l" fontAlgn="t">
                        <a:spcBef>
                          <a:spcPts val="0"/>
                        </a:spcBef>
                        <a:spcAft>
                          <a:spcPts val="0"/>
                        </a:spcAft>
                      </a:pPr>
                      <a:r>
                        <a:rPr lang="en-US" sz="1400" u="none" strike="noStrike">
                          <a:solidFill>
                            <a:schemeClr val="bg1"/>
                          </a:solidFill>
                          <a:effectLst/>
                          <a:latin typeface="+mj-lt"/>
                        </a:rPr>
                        <a:t>Layer </a:t>
                      </a:r>
                      <a:endParaRPr lang="en-US" sz="1400" b="0" i="0" u="none" strike="noStrike">
                        <a:solidFill>
                          <a:schemeClr val="bg1"/>
                        </a:solidFill>
                        <a:effectLst/>
                        <a:latin typeface="+mj-lt"/>
                      </a:endParaRPr>
                    </a:p>
                  </a:txBody>
                  <a:tcPr marT="0" anchor="ctr">
                    <a:lnR w="38100" cap="flat" cmpd="sng" algn="ctr">
                      <a:solidFill>
                        <a:schemeClr val="bg1"/>
                      </a:solidFill>
                      <a:prstDash val="solid"/>
                      <a:round/>
                      <a:headEnd type="none" w="med" len="med"/>
                      <a:tailEnd type="none" w="med" len="med"/>
                    </a:lnR>
                    <a:solidFill>
                      <a:schemeClr val="tx2"/>
                    </a:solidFill>
                  </a:tcPr>
                </a:tc>
                <a:tc>
                  <a:txBody>
                    <a:bodyPr/>
                    <a:lstStyle/>
                    <a:p>
                      <a:pPr algn="l" fontAlgn="t">
                        <a:spcBef>
                          <a:spcPts val="0"/>
                        </a:spcBef>
                        <a:spcAft>
                          <a:spcPts val="0"/>
                        </a:spcAft>
                      </a:pPr>
                      <a:r>
                        <a:rPr lang="en-US" sz="1400" u="none" strike="noStrike">
                          <a:solidFill>
                            <a:schemeClr val="bg1"/>
                          </a:solidFill>
                          <a:effectLst/>
                          <a:latin typeface="+mj-lt"/>
                        </a:rPr>
                        <a:t>Purpose</a:t>
                      </a:r>
                      <a:endParaRPr lang="en-US" sz="1400" b="0" i="0" u="none" strike="noStrike">
                        <a:solidFill>
                          <a:schemeClr val="bg1"/>
                        </a:solidFill>
                        <a:effectLst/>
                        <a:latin typeface="+mj-lt"/>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tx2"/>
                    </a:solidFill>
                  </a:tcPr>
                </a:tc>
                <a:tc>
                  <a:txBody>
                    <a:bodyPr/>
                    <a:lstStyle/>
                    <a:p>
                      <a:pPr algn="l" fontAlgn="t">
                        <a:spcBef>
                          <a:spcPts val="0"/>
                        </a:spcBef>
                        <a:spcAft>
                          <a:spcPts val="0"/>
                        </a:spcAft>
                      </a:pPr>
                      <a:r>
                        <a:rPr lang="en-US" sz="1400" u="none" strike="noStrike">
                          <a:solidFill>
                            <a:schemeClr val="bg1"/>
                          </a:solidFill>
                          <a:effectLst/>
                          <a:latin typeface="+mj-lt"/>
                        </a:rPr>
                        <a:t>Persona</a:t>
                      </a:r>
                      <a:endParaRPr lang="en-US" sz="1400" b="0" i="0" u="none" strike="noStrike">
                        <a:solidFill>
                          <a:schemeClr val="bg1"/>
                        </a:solidFill>
                        <a:effectLst/>
                        <a:latin typeface="+mj-lt"/>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tx2"/>
                    </a:solidFill>
                  </a:tcPr>
                </a:tc>
                <a:tc>
                  <a:txBody>
                    <a:bodyPr/>
                    <a:lstStyle/>
                    <a:p>
                      <a:pPr algn="l" fontAlgn="t">
                        <a:spcBef>
                          <a:spcPts val="0"/>
                        </a:spcBef>
                        <a:spcAft>
                          <a:spcPts val="0"/>
                        </a:spcAft>
                      </a:pPr>
                      <a:r>
                        <a:rPr lang="en-US" sz="1400" u="none" strike="noStrike">
                          <a:solidFill>
                            <a:schemeClr val="bg1"/>
                          </a:solidFill>
                          <a:effectLst/>
                          <a:latin typeface="+mj-lt"/>
                        </a:rPr>
                        <a:t>Assumption / Dependency</a:t>
                      </a:r>
                      <a:endParaRPr lang="en-US" sz="1400" b="0" i="0" u="none" strike="noStrike">
                        <a:solidFill>
                          <a:schemeClr val="bg1"/>
                        </a:solidFill>
                        <a:effectLst/>
                        <a:latin typeface="+mj-lt"/>
                      </a:endParaRPr>
                    </a:p>
                  </a:txBody>
                  <a:tcPr marT="0"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solidFill>
                      <a:schemeClr val="tx2"/>
                    </a:solidFill>
                  </a:tcPr>
                </a:tc>
                <a:extLst>
                  <a:ext uri="{0D108BD9-81ED-4DB2-BD59-A6C34878D82A}">
                    <a16:rowId xmlns:a16="http://schemas.microsoft.com/office/drawing/2014/main" val="147257268"/>
                  </a:ext>
                </a:extLst>
              </a:tr>
              <a:tr h="871083">
                <a:tc>
                  <a:txBody>
                    <a:bodyPr/>
                    <a:lstStyle/>
                    <a:p>
                      <a:pPr algn="l" fontAlgn="t">
                        <a:spcBef>
                          <a:spcPts val="0"/>
                        </a:spcBef>
                        <a:spcAft>
                          <a:spcPts val="0"/>
                        </a:spcAft>
                      </a:pPr>
                      <a:r>
                        <a:rPr lang="en-US" sz="1200" u="none" strike="noStrike">
                          <a:effectLst/>
                          <a:latin typeface="+mj-lt"/>
                        </a:rPr>
                        <a:t>GitHub Accelerators</a:t>
                      </a:r>
                      <a:endParaRPr lang="en-US" sz="1200" b="0" i="0" u="none" strike="noStrike">
                        <a:effectLst/>
                        <a:latin typeface="+mj-lt"/>
                      </a:endParaRPr>
                    </a:p>
                  </a:txBody>
                  <a:tcPr>
                    <a:lnR w="38100" cap="flat" cmpd="sng" algn="ctr">
                      <a:solidFill>
                        <a:schemeClr val="bg1"/>
                      </a:solid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Deploy your application code using GitHub repository for samples and GitHub Actions for deployment</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Application Developers (Inside the individual business units)</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Core Application Infrastructure is already available by App Infrastructure team e.g. AKS Clusters through AKS Construction Set</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432613688"/>
                  </a:ext>
                </a:extLst>
              </a:tr>
              <a:tr h="871083">
                <a:tc>
                  <a:txBody>
                    <a:bodyPr/>
                    <a:lstStyle/>
                    <a:p>
                      <a:pPr algn="l" fontAlgn="t">
                        <a:spcBef>
                          <a:spcPts val="0"/>
                        </a:spcBef>
                        <a:spcAft>
                          <a:spcPts val="0"/>
                        </a:spcAft>
                      </a:pPr>
                      <a:r>
                        <a:rPr lang="en-US" sz="1200" u="none" strike="noStrike">
                          <a:effectLst/>
                          <a:latin typeface="+mj-lt"/>
                        </a:rPr>
                        <a:t>Enterprise-scale for AKS</a:t>
                      </a:r>
                      <a:endParaRPr lang="en-US" sz="1200" b="0" i="0" u="none" strike="noStrike">
                        <a:effectLst/>
                        <a:latin typeface="+mj-lt"/>
                      </a:endParaRPr>
                    </a:p>
                  </a:txBody>
                  <a:tcPr>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Deploy AKS specific policies &amp; AKS cluster</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App/Dev Ops Team (Providing Infrastructure Hosting abstraction)</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Core Azure Platform foundation is already available from Platform Ops team e.g. by deploying ESLZ</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993059547"/>
                  </a:ext>
                </a:extLst>
              </a:tr>
              <a:tr h="871083">
                <a:tc>
                  <a:txBody>
                    <a:bodyPr/>
                    <a:lstStyle/>
                    <a:p>
                      <a:pPr algn="l" fontAlgn="t">
                        <a:spcBef>
                          <a:spcPts val="0"/>
                        </a:spcBef>
                        <a:spcAft>
                          <a:spcPts val="0"/>
                        </a:spcAft>
                      </a:pPr>
                      <a:r>
                        <a:rPr lang="en-US" sz="1200" u="none" strike="noStrike">
                          <a:effectLst/>
                          <a:latin typeface="+mj-lt"/>
                        </a:rPr>
                        <a:t>ESLZ</a:t>
                      </a:r>
                      <a:endParaRPr lang="en-US" sz="1200" b="0" i="0" u="none" strike="noStrike">
                        <a:effectLst/>
                        <a:latin typeface="+mj-lt"/>
                      </a:endParaRPr>
                    </a:p>
                  </a:txBody>
                  <a:tcPr>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Core Platform Foundations</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Central Cloud Team (IT)</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None</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98277085"/>
                  </a:ext>
                </a:extLst>
              </a:tr>
            </a:tbl>
          </a:graphicData>
        </a:graphic>
      </p:graphicFrame>
      <p:sp>
        <p:nvSpPr>
          <p:cNvPr id="6" name="TextBox 5">
            <a:extLst>
              <a:ext uri="{FF2B5EF4-FFF2-40B4-BE49-F238E27FC236}">
                <a16:creationId xmlns:a16="http://schemas.microsoft.com/office/drawing/2014/main" id="{BC467476-F66D-4CE0-BE57-A03AC9E16C94}"/>
              </a:ext>
            </a:extLst>
          </p:cNvPr>
          <p:cNvSpPr txBox="1"/>
          <p:nvPr/>
        </p:nvSpPr>
        <p:spPr>
          <a:xfrm>
            <a:off x="455613" y="5806599"/>
            <a:ext cx="883435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gradFill>
                  <a:gsLst>
                    <a:gs pos="2917">
                      <a:srgbClr val="000000"/>
                    </a:gs>
                    <a:gs pos="30000">
                      <a:srgbClr val="000000"/>
                    </a:gs>
                  </a:gsLst>
                  <a:lin ang="5400000" scaled="0"/>
                </a:gradFill>
                <a:cs typeface="Segoe UI Semilight" panose="020B0402040204020203" pitchFamily="34" charset="0"/>
              </a:rPr>
              <a:t>To do:</a:t>
            </a:r>
          </a:p>
          <a:p>
            <a:pPr marL="227013" marR="0" lvl="0" indent="-227013"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ea typeface="+mn-ea"/>
                <a:cs typeface="Segoe UI Semilight" panose="020B0402040204020203" pitchFamily="34" charset="0"/>
              </a:rPr>
              <a:t>Add </a:t>
            </a:r>
            <a:r>
              <a:rPr kumimoji="0" lang="en-US" sz="1600" b="0" i="0" u="none" strike="noStrike" kern="1200" cap="none" spc="0" normalizeH="0" baseline="0" noProof="0">
                <a:ln>
                  <a:noFill/>
                </a:ln>
                <a:solidFill>
                  <a:schemeClr val="tx2"/>
                </a:solidFill>
                <a:effectLst/>
                <a:uLnTx/>
                <a:uFillTx/>
                <a:ea typeface="+mn-ea"/>
                <a:cs typeface="Segoe UI Semilight" panose="020B0402040204020203" pitchFamily="34" charset="0"/>
              </a:rPr>
              <a:t>AKS Baseline</a:t>
            </a:r>
          </a:p>
          <a:p>
            <a:pPr marL="227013" marR="0" lvl="0" indent="-227013"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a:noFill/>
                </a:ln>
                <a:solidFill>
                  <a:schemeClr val="tx2"/>
                </a:solidFill>
                <a:effectLst/>
                <a:uLnTx/>
                <a:uFillTx/>
                <a:ea typeface="+mn-ea"/>
                <a:cs typeface="Segoe UI Semilight" panose="020B0402040204020203" pitchFamily="34" charset="0"/>
              </a:rPr>
              <a:t>Update construction set requirements</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ea typeface="+mn-ea"/>
                <a:cs typeface="Segoe UI Semilight" panose="020B0402040204020203" pitchFamily="34" charset="0"/>
              </a:rPr>
              <a:t> based on latest thinking</a:t>
            </a:r>
          </a:p>
        </p:txBody>
      </p:sp>
    </p:spTree>
    <p:extLst>
      <p:ext uri="{BB962C8B-B14F-4D97-AF65-F5344CB8AC3E}">
        <p14:creationId xmlns:p14="http://schemas.microsoft.com/office/powerpoint/2010/main" val="2113110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a:solidFill>
                  <a:schemeClr val="bg1"/>
                </a:solidFill>
              </a:rPr>
              <a:t>Construction set:</a:t>
            </a:r>
            <a:br>
              <a:rPr lang="en-US" sz="4000">
                <a:solidFill>
                  <a:schemeClr val="bg1"/>
                </a:solidFill>
              </a:rPr>
            </a:br>
            <a:r>
              <a:rPr lang="en-US" sz="4000">
                <a:solidFill>
                  <a:schemeClr val="accent5"/>
                </a:solidFill>
              </a:rPr>
              <a:t>design guidelines</a:t>
            </a:r>
          </a:p>
        </p:txBody>
      </p:sp>
    </p:spTree>
    <p:extLst>
      <p:ext uri="{BB962C8B-B14F-4D97-AF65-F5344CB8AC3E}">
        <p14:creationId xmlns:p14="http://schemas.microsoft.com/office/powerpoint/2010/main" val="14438976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823824" y="2201863"/>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28575"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chemeClr val="bg2"/>
              </a:solidFill>
              <a:ln w="8011"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chemeClr val="bg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7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823824" y="3499543"/>
            <a:ext cx="967308" cy="967308"/>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823824" y="4797223"/>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141538" y="3499543"/>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141538" y="2201863"/>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10" name="Title 9">
            <a:extLst>
              <a:ext uri="{FF2B5EF4-FFF2-40B4-BE49-F238E27FC236}">
                <a16:creationId xmlns:a16="http://schemas.microsoft.com/office/drawing/2014/main" id="{45145858-45F6-4658-99E4-3C6A18CC342A}"/>
              </a:ext>
            </a:extLst>
          </p:cNvPr>
          <p:cNvSpPr>
            <a:spLocks noGrp="1"/>
          </p:cNvSpPr>
          <p:nvPr>
            <p:ph type="title"/>
          </p:nvPr>
        </p:nvSpPr>
        <p:spPr>
          <a:xfrm>
            <a:off x="455994" y="556382"/>
            <a:ext cx="11303917" cy="813819"/>
          </a:xfrm>
        </p:spPr>
        <p:txBody>
          <a:bodyPr/>
          <a:lstStyle/>
          <a:p>
            <a:r>
              <a:rPr lang="en-US"/>
              <a:t>Design areas</a:t>
            </a:r>
            <a:br>
              <a:rPr lang="en-US"/>
            </a:br>
            <a:r>
              <a:rPr lang="en-US">
                <a:solidFill>
                  <a:schemeClr val="tx2"/>
                </a:solidFill>
              </a:rPr>
              <a:t>Enterprise-scale for AKS</a:t>
            </a:r>
            <a:br>
              <a:rPr lang="en-US">
                <a:solidFill>
                  <a:schemeClr val="tx2"/>
                </a:solidFill>
              </a:rPr>
            </a:br>
            <a:endParaRPr lang="en-US">
              <a:solidFill>
                <a:schemeClr val="tx2"/>
              </a:solidFill>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3371983" y="2191900"/>
            <a:ext cx="2620288"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Identity &amp; </a:t>
            </a:r>
            <a:br>
              <a:rPr lang="en-GB" sz="2000">
                <a:solidFill>
                  <a:srgbClr val="000000"/>
                </a:solidFill>
                <a:latin typeface="Segoe UI"/>
              </a:rPr>
            </a:br>
            <a:r>
              <a:rPr lang="en-GB" sz="2000">
                <a:solidFill>
                  <a:srgbClr val="000000"/>
                </a:solidFill>
                <a:latin typeface="Segoe UI"/>
              </a:rPr>
              <a:t>access management</a:t>
            </a:r>
            <a:endParaRPr lang="en-US" sz="2000">
              <a:solidFill>
                <a:srgbClr val="000000"/>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3371983" y="3520413"/>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Operations management</a:t>
            </a:r>
            <a:endParaRPr lang="en-US" sz="2000">
              <a:solidFill>
                <a:srgbClr val="000000"/>
              </a:solidFill>
              <a:latin typeface="Segoe UI"/>
            </a:endParaRPr>
          </a:p>
        </p:txBody>
      </p:sp>
      <p:sp>
        <p:nvSpPr>
          <p:cNvPr id="9" name="Freeform: Shape 8">
            <a:extLst>
              <a:ext uri="{FF2B5EF4-FFF2-40B4-BE49-F238E27FC236}">
                <a16:creationId xmlns:a16="http://schemas.microsoft.com/office/drawing/2014/main" id="{472784B5-0331-4E9C-AD12-DA844616C536}"/>
              </a:ext>
            </a:extLst>
          </p:cNvPr>
          <p:cNvSpPr/>
          <p:nvPr/>
        </p:nvSpPr>
        <p:spPr>
          <a:xfrm>
            <a:off x="3371983" y="478625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Security</a:t>
            </a:r>
            <a:br>
              <a:rPr lang="en-GB" sz="2000">
                <a:solidFill>
                  <a:srgbClr val="000000"/>
                </a:solidFill>
                <a:latin typeface="Segoe UI"/>
              </a:rPr>
            </a:br>
            <a:r>
              <a:rPr lang="en-GB" sz="2000">
                <a:solidFill>
                  <a:srgbClr val="000000"/>
                </a:solidFill>
                <a:latin typeface="Segoe UI"/>
              </a:rPr>
              <a:t>governance</a:t>
            </a:r>
            <a:endParaRPr lang="en-US" sz="2000">
              <a:solidFill>
                <a:srgbClr val="000000"/>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8108711" y="2191900"/>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Network topology &amp; connectivity</a:t>
            </a:r>
            <a:endParaRPr lang="en-US" sz="2000">
              <a:solidFill>
                <a:srgbClr val="000000"/>
              </a:solidFill>
              <a:latin typeface="Segoe UI"/>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108711" y="3520413"/>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sz="2000">
                <a:solidFill>
                  <a:srgbClr val="000000"/>
                </a:solidFill>
                <a:latin typeface="Segoe UI"/>
              </a:rPr>
              <a:t>Business continuity </a:t>
            </a:r>
            <a:br>
              <a:rPr lang="en-US" sz="2000">
                <a:solidFill>
                  <a:srgbClr val="000000"/>
                </a:solidFill>
                <a:latin typeface="Segoe UI"/>
              </a:rPr>
            </a:br>
            <a:r>
              <a:rPr lang="en-US" sz="2000">
                <a:solidFill>
                  <a:srgbClr val="000000"/>
                </a:solidFill>
                <a:latin typeface="Segoe UI"/>
              </a:rPr>
              <a:t>&amp; disaster recovery</a:t>
            </a:r>
          </a:p>
        </p:txBody>
      </p:sp>
      <p:sp>
        <p:nvSpPr>
          <p:cNvPr id="5" name="Freeform: Shape 4">
            <a:extLst>
              <a:ext uri="{FF2B5EF4-FFF2-40B4-BE49-F238E27FC236}">
                <a16:creationId xmlns:a16="http://schemas.microsoft.com/office/drawing/2014/main" id="{076E3E17-E871-4830-9117-600359D90A33}"/>
              </a:ext>
            </a:extLst>
          </p:cNvPr>
          <p:cNvSpPr/>
          <p:nvPr/>
        </p:nvSpPr>
        <p:spPr>
          <a:xfrm>
            <a:off x="8108711" y="4797223"/>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Deployment</a:t>
            </a:r>
            <a:br>
              <a:rPr lang="en-GB" sz="2000">
                <a:solidFill>
                  <a:srgbClr val="000000"/>
                </a:solidFill>
                <a:latin typeface="Segoe UI"/>
              </a:rPr>
            </a:br>
            <a:r>
              <a:rPr lang="en-GB" sz="2000">
                <a:solidFill>
                  <a:srgbClr val="000000"/>
                </a:solidFill>
                <a:latin typeface="Segoe UI"/>
              </a:rPr>
              <a:t>options</a:t>
            </a:r>
            <a:endParaRPr lang="en-US" sz="2000">
              <a:solidFill>
                <a:srgbClr val="000000"/>
              </a:solidFill>
              <a:latin typeface="Segoe UI"/>
            </a:endParaRPr>
          </a:p>
        </p:txBody>
      </p:sp>
      <p:grpSp>
        <p:nvGrpSpPr>
          <p:cNvPr id="7" name="Group 6">
            <a:extLst>
              <a:ext uri="{FF2B5EF4-FFF2-40B4-BE49-F238E27FC236}">
                <a16:creationId xmlns:a16="http://schemas.microsoft.com/office/drawing/2014/main" id="{E07F602E-44C3-41D9-93C7-D0C97969B8CF}"/>
              </a:ext>
              <a:ext uri="{C183D7F6-B498-43B3-948B-1728B52AA6E4}">
                <adec:decorative xmlns:adec="http://schemas.microsoft.com/office/drawing/2017/decorative" val="1"/>
              </a:ext>
            </a:extLst>
          </p:cNvPr>
          <p:cNvGrpSpPr/>
          <p:nvPr/>
        </p:nvGrpSpPr>
        <p:grpSpPr>
          <a:xfrm>
            <a:off x="2141538" y="4797223"/>
            <a:ext cx="967308" cy="967308"/>
            <a:chOff x="7236600" y="4084567"/>
            <a:chExt cx="967308" cy="967308"/>
          </a:xfrm>
        </p:grpSpPr>
        <p:sp>
          <p:nvSpPr>
            <p:cNvPr id="52" name="Freeform: Shape 51">
              <a:extLst>
                <a:ext uri="{FF2B5EF4-FFF2-40B4-BE49-F238E27FC236}">
                  <a16:creationId xmlns:a16="http://schemas.microsoft.com/office/drawing/2014/main" id="{E5584EDC-31E6-4D45-926E-ACBA1351BF5B}"/>
                </a:ext>
              </a:extLst>
            </p:cNvPr>
            <p:cNvSpPr/>
            <p:nvPr/>
          </p:nvSpPr>
          <p:spPr>
            <a:xfrm>
              <a:off x="7236600" y="4084567"/>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tx2"/>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sz="1765">
                <a:solidFill>
                  <a:srgbClr val="FFFFFF"/>
                </a:solidFill>
                <a:latin typeface="Segoe UI"/>
              </a:endParaRPr>
            </a:p>
          </p:txBody>
        </p:sp>
        <p:grpSp>
          <p:nvGrpSpPr>
            <p:cNvPr id="152" name="Group 151">
              <a:extLst>
                <a:ext uri="{FF2B5EF4-FFF2-40B4-BE49-F238E27FC236}">
                  <a16:creationId xmlns:a16="http://schemas.microsoft.com/office/drawing/2014/main" id="{D944AC13-0296-40EE-8262-51F2EAADBE69}"/>
                </a:ext>
              </a:extLst>
            </p:cNvPr>
            <p:cNvGrpSpPr/>
            <p:nvPr/>
          </p:nvGrpSpPr>
          <p:grpSpPr>
            <a:xfrm>
              <a:off x="7517718" y="4276314"/>
              <a:ext cx="417311" cy="526714"/>
              <a:chOff x="7517718" y="4276314"/>
              <a:chExt cx="417311" cy="526714"/>
            </a:xfrm>
          </p:grpSpPr>
          <p:sp>
            <p:nvSpPr>
              <p:cNvPr id="154" name="Freeform: Shape 153">
                <a:extLst>
                  <a:ext uri="{FF2B5EF4-FFF2-40B4-BE49-F238E27FC236}">
                    <a16:creationId xmlns:a16="http://schemas.microsoft.com/office/drawing/2014/main" id="{035A6E8F-3B5D-43F7-ADD7-DB4900AF02BD}"/>
                  </a:ext>
                </a:extLst>
              </p:cNvPr>
              <p:cNvSpPr/>
              <p:nvPr/>
            </p:nvSpPr>
            <p:spPr>
              <a:xfrm>
                <a:off x="7565869" y="4276314"/>
                <a:ext cx="321008" cy="516189"/>
              </a:xfrm>
              <a:custGeom>
                <a:avLst/>
                <a:gdLst>
                  <a:gd name="connsiteX0" fmla="*/ 160504 w 321008"/>
                  <a:gd name="connsiteY0" fmla="*/ 0 h 516189"/>
                  <a:gd name="connsiteX1" fmla="*/ 172542 w 321008"/>
                  <a:gd name="connsiteY1" fmla="*/ 401 h 516189"/>
                  <a:gd name="connsiteX2" fmla="*/ 321008 w 321008"/>
                  <a:gd name="connsiteY2" fmla="*/ 163714 h 516189"/>
                  <a:gd name="connsiteX3" fmla="*/ 321008 w 321008"/>
                  <a:gd name="connsiteY3" fmla="*/ 516189 h 516189"/>
                  <a:gd name="connsiteX4" fmla="*/ 272857 w 321008"/>
                  <a:gd name="connsiteY4" fmla="*/ 516189 h 516189"/>
                  <a:gd name="connsiteX5" fmla="*/ 272857 w 321008"/>
                  <a:gd name="connsiteY5" fmla="*/ 163714 h 516189"/>
                  <a:gd name="connsiteX6" fmla="*/ 168931 w 321008"/>
                  <a:gd name="connsiteY6" fmla="*/ 48553 h 516189"/>
                  <a:gd name="connsiteX7" fmla="*/ 160504 w 321008"/>
                  <a:gd name="connsiteY7" fmla="*/ 48151 h 516189"/>
                  <a:gd name="connsiteX8" fmla="*/ 48151 w 321008"/>
                  <a:gd name="connsiteY8" fmla="*/ 160504 h 516189"/>
                  <a:gd name="connsiteX9" fmla="*/ 48151 w 321008"/>
                  <a:gd name="connsiteY9" fmla="*/ 516189 h 516189"/>
                  <a:gd name="connsiteX10" fmla="*/ 0 w 321008"/>
                  <a:gd name="connsiteY10" fmla="*/ 516189 h 516189"/>
                  <a:gd name="connsiteX11" fmla="*/ 0 w 321008"/>
                  <a:gd name="connsiteY11" fmla="*/ 160504 h 516189"/>
                  <a:gd name="connsiteX12" fmla="*/ 160504 w 321008"/>
                  <a:gd name="connsiteY12" fmla="*/ 0 h 5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008" h="516189">
                    <a:moveTo>
                      <a:pt x="160504" y="0"/>
                    </a:moveTo>
                    <a:cubicBezTo>
                      <a:pt x="164517" y="0"/>
                      <a:pt x="168529" y="0"/>
                      <a:pt x="172542" y="401"/>
                    </a:cubicBezTo>
                    <a:cubicBezTo>
                      <a:pt x="256807" y="6420"/>
                      <a:pt x="321008" y="79048"/>
                      <a:pt x="321008" y="163714"/>
                    </a:cubicBezTo>
                    <a:lnTo>
                      <a:pt x="321008" y="516189"/>
                    </a:lnTo>
                    <a:lnTo>
                      <a:pt x="272857" y="516189"/>
                    </a:lnTo>
                    <a:lnTo>
                      <a:pt x="272857" y="163714"/>
                    </a:lnTo>
                    <a:cubicBezTo>
                      <a:pt x="272857" y="103124"/>
                      <a:pt x="227113" y="52565"/>
                      <a:pt x="168931" y="48553"/>
                    </a:cubicBezTo>
                    <a:cubicBezTo>
                      <a:pt x="166122" y="48151"/>
                      <a:pt x="163313" y="48151"/>
                      <a:pt x="160504" y="48151"/>
                    </a:cubicBezTo>
                    <a:cubicBezTo>
                      <a:pt x="98710" y="48151"/>
                      <a:pt x="48553" y="98309"/>
                      <a:pt x="48151" y="160504"/>
                    </a:cubicBezTo>
                    <a:lnTo>
                      <a:pt x="48151" y="516189"/>
                    </a:lnTo>
                    <a:lnTo>
                      <a:pt x="0" y="516189"/>
                    </a:lnTo>
                    <a:lnTo>
                      <a:pt x="0" y="160504"/>
                    </a:lnTo>
                    <a:cubicBezTo>
                      <a:pt x="0" y="71826"/>
                      <a:pt x="71826" y="0"/>
                      <a:pt x="160504" y="0"/>
                    </a:cubicBezTo>
                    <a:close/>
                  </a:path>
                </a:pathLst>
              </a:custGeom>
              <a:solidFill>
                <a:srgbClr val="FFFFFF"/>
              </a:solidFill>
              <a:ln w="393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FEA7C1-F4FE-4451-AE28-C3A398D2C6F5}"/>
                  </a:ext>
                </a:extLst>
              </p:cNvPr>
              <p:cNvSpPr/>
              <p:nvPr/>
            </p:nvSpPr>
            <p:spPr>
              <a:xfrm>
                <a:off x="7517718" y="4498070"/>
                <a:ext cx="417311" cy="304958"/>
              </a:xfrm>
              <a:custGeom>
                <a:avLst/>
                <a:gdLst>
                  <a:gd name="connsiteX0" fmla="*/ 417311 w 417311"/>
                  <a:gd name="connsiteY0" fmla="*/ 304958 h 304958"/>
                  <a:gd name="connsiteX1" fmla="*/ 0 w 417311"/>
                  <a:gd name="connsiteY1" fmla="*/ 304958 h 304958"/>
                  <a:gd name="connsiteX2" fmla="*/ 0 w 417311"/>
                  <a:gd name="connsiteY2" fmla="*/ 0 h 304958"/>
                  <a:gd name="connsiteX3" fmla="*/ 417311 w 417311"/>
                  <a:gd name="connsiteY3" fmla="*/ 0 h 304958"/>
                </a:gdLst>
                <a:ahLst/>
                <a:cxnLst>
                  <a:cxn ang="0">
                    <a:pos x="connsiteX0" y="connsiteY0"/>
                  </a:cxn>
                  <a:cxn ang="0">
                    <a:pos x="connsiteX1" y="connsiteY1"/>
                  </a:cxn>
                  <a:cxn ang="0">
                    <a:pos x="connsiteX2" y="connsiteY2"/>
                  </a:cxn>
                  <a:cxn ang="0">
                    <a:pos x="connsiteX3" y="connsiteY3"/>
                  </a:cxn>
                </a:cxnLst>
                <a:rect l="l" t="t" r="r" b="b"/>
                <a:pathLst>
                  <a:path w="417311" h="304958">
                    <a:moveTo>
                      <a:pt x="417311" y="304958"/>
                    </a:moveTo>
                    <a:lnTo>
                      <a:pt x="0" y="304958"/>
                    </a:lnTo>
                    <a:lnTo>
                      <a:pt x="0" y="0"/>
                    </a:lnTo>
                    <a:lnTo>
                      <a:pt x="417311" y="0"/>
                    </a:lnTo>
                    <a:close/>
                  </a:path>
                </a:pathLst>
              </a:custGeom>
              <a:solidFill>
                <a:srgbClr val="FFFFFF"/>
              </a:solidFill>
              <a:ln w="3938" cap="flat">
                <a:noFill/>
                <a:prstDash val="solid"/>
                <a:miter/>
              </a:ln>
            </p:spPr>
            <p:txBody>
              <a:bodyPr rtlCol="0" anchor="ctr"/>
              <a:lstStyle/>
              <a:p>
                <a:endParaRPr lang="en-US"/>
              </a:p>
            </p:txBody>
          </p:sp>
          <p:grpSp>
            <p:nvGrpSpPr>
              <p:cNvPr id="148" name="Graphic 6">
                <a:extLst>
                  <a:ext uri="{FF2B5EF4-FFF2-40B4-BE49-F238E27FC236}">
                    <a16:creationId xmlns:a16="http://schemas.microsoft.com/office/drawing/2014/main" id="{8377D7BC-1382-41E9-A038-74C4B5EA69C8}"/>
                  </a:ext>
                </a:extLst>
              </p:cNvPr>
              <p:cNvGrpSpPr/>
              <p:nvPr/>
            </p:nvGrpSpPr>
            <p:grpSpPr>
              <a:xfrm>
                <a:off x="7678222" y="4577921"/>
                <a:ext cx="96302" cy="160905"/>
                <a:chOff x="7678222" y="4667551"/>
                <a:chExt cx="96302" cy="160905"/>
              </a:xfrm>
              <a:solidFill>
                <a:schemeClr val="accent5"/>
              </a:solidFill>
            </p:grpSpPr>
            <p:sp>
              <p:nvSpPr>
                <p:cNvPr id="149" name="Freeform: Shape 148">
                  <a:extLst>
                    <a:ext uri="{FF2B5EF4-FFF2-40B4-BE49-F238E27FC236}">
                      <a16:creationId xmlns:a16="http://schemas.microsoft.com/office/drawing/2014/main" id="{E30281C9-8411-4565-AD89-B28D7CB770CA}"/>
                    </a:ext>
                  </a:extLst>
                </p:cNvPr>
                <p:cNvSpPr/>
                <p:nvPr/>
              </p:nvSpPr>
              <p:spPr>
                <a:xfrm>
                  <a:off x="7678222" y="4667551"/>
                  <a:ext cx="96302" cy="96302"/>
                </a:xfrm>
                <a:custGeom>
                  <a:avLst/>
                  <a:gdLst>
                    <a:gd name="connsiteX0" fmla="*/ 96303 w 96302"/>
                    <a:gd name="connsiteY0" fmla="*/ 47750 h 96302"/>
                    <a:gd name="connsiteX1" fmla="*/ 96303 w 96302"/>
                    <a:gd name="connsiteY1" fmla="*/ 48954 h 96302"/>
                    <a:gd name="connsiteX2" fmla="*/ 48553 w 96302"/>
                    <a:gd name="connsiteY2" fmla="*/ 96303 h 96302"/>
                    <a:gd name="connsiteX3" fmla="*/ 47349 w 96302"/>
                    <a:gd name="connsiteY3" fmla="*/ 96303 h 96302"/>
                    <a:gd name="connsiteX4" fmla="*/ 0 w 96302"/>
                    <a:gd name="connsiteY4" fmla="*/ 48553 h 96302"/>
                    <a:gd name="connsiteX5" fmla="*/ 0 w 96302"/>
                    <a:gd name="connsiteY5" fmla="*/ 47349 h 96302"/>
                    <a:gd name="connsiteX6" fmla="*/ 47750 w 96302"/>
                    <a:gd name="connsiteY6" fmla="*/ 0 h 96302"/>
                    <a:gd name="connsiteX7" fmla="*/ 48954 w 96302"/>
                    <a:gd name="connsiteY7" fmla="*/ 0 h 96302"/>
                    <a:gd name="connsiteX8" fmla="*/ 96303 w 96302"/>
                    <a:gd name="connsiteY8" fmla="*/ 47750 h 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02" h="96302">
                      <a:moveTo>
                        <a:pt x="96303" y="47750"/>
                      </a:moveTo>
                      <a:lnTo>
                        <a:pt x="96303" y="48954"/>
                      </a:lnTo>
                      <a:cubicBezTo>
                        <a:pt x="96303" y="75036"/>
                        <a:pt x="75036" y="96303"/>
                        <a:pt x="48553" y="96303"/>
                      </a:cubicBezTo>
                      <a:lnTo>
                        <a:pt x="47349" y="96303"/>
                      </a:lnTo>
                      <a:cubicBezTo>
                        <a:pt x="21267" y="96303"/>
                        <a:pt x="0" y="75036"/>
                        <a:pt x="0" y="48553"/>
                      </a:cubicBezTo>
                      <a:lnTo>
                        <a:pt x="0" y="47349"/>
                      </a:lnTo>
                      <a:cubicBezTo>
                        <a:pt x="0" y="21267"/>
                        <a:pt x="21267" y="0"/>
                        <a:pt x="47750" y="0"/>
                      </a:cubicBezTo>
                      <a:lnTo>
                        <a:pt x="48954" y="0"/>
                      </a:lnTo>
                      <a:cubicBezTo>
                        <a:pt x="75036" y="0"/>
                        <a:pt x="96303" y="21267"/>
                        <a:pt x="96303" y="47750"/>
                      </a:cubicBezTo>
                      <a:close/>
                    </a:path>
                  </a:pathLst>
                </a:custGeom>
                <a:grpFill/>
                <a:ln w="393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049777-C19E-48EA-8847-2871EE4EFBCF}"/>
                    </a:ext>
                  </a:extLst>
                </p:cNvPr>
                <p:cNvSpPr/>
                <p:nvPr/>
              </p:nvSpPr>
              <p:spPr>
                <a:xfrm>
                  <a:off x="7702297" y="4716104"/>
                  <a:ext cx="48151" cy="112353"/>
                </a:xfrm>
                <a:custGeom>
                  <a:avLst/>
                  <a:gdLst>
                    <a:gd name="connsiteX0" fmla="*/ 24076 w 48151"/>
                    <a:gd name="connsiteY0" fmla="*/ 112353 h 112353"/>
                    <a:gd name="connsiteX1" fmla="*/ 24076 w 48151"/>
                    <a:gd name="connsiteY1" fmla="*/ 112353 h 112353"/>
                    <a:gd name="connsiteX2" fmla="*/ 0 w 48151"/>
                    <a:gd name="connsiteY2" fmla="*/ 88277 h 112353"/>
                    <a:gd name="connsiteX3" fmla="*/ 0 w 48151"/>
                    <a:gd name="connsiteY3" fmla="*/ 24076 h 112353"/>
                    <a:gd name="connsiteX4" fmla="*/ 24076 w 48151"/>
                    <a:gd name="connsiteY4" fmla="*/ 0 h 112353"/>
                    <a:gd name="connsiteX5" fmla="*/ 24076 w 48151"/>
                    <a:gd name="connsiteY5" fmla="*/ 0 h 112353"/>
                    <a:gd name="connsiteX6" fmla="*/ 48151 w 48151"/>
                    <a:gd name="connsiteY6" fmla="*/ 24076 h 112353"/>
                    <a:gd name="connsiteX7" fmla="*/ 48151 w 48151"/>
                    <a:gd name="connsiteY7" fmla="*/ 88679 h 112353"/>
                    <a:gd name="connsiteX8" fmla="*/ 24076 w 48151"/>
                    <a:gd name="connsiteY8" fmla="*/ 112353 h 11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51" h="112353">
                      <a:moveTo>
                        <a:pt x="24076" y="112353"/>
                      </a:moveTo>
                      <a:lnTo>
                        <a:pt x="24076" y="112353"/>
                      </a:lnTo>
                      <a:cubicBezTo>
                        <a:pt x="10433" y="112353"/>
                        <a:pt x="0" y="101519"/>
                        <a:pt x="0" y="88277"/>
                      </a:cubicBezTo>
                      <a:lnTo>
                        <a:pt x="0" y="24076"/>
                      </a:lnTo>
                      <a:cubicBezTo>
                        <a:pt x="0" y="10834"/>
                        <a:pt x="10834" y="0"/>
                        <a:pt x="24076" y="0"/>
                      </a:cubicBezTo>
                      <a:lnTo>
                        <a:pt x="24076" y="0"/>
                      </a:lnTo>
                      <a:cubicBezTo>
                        <a:pt x="37317" y="0"/>
                        <a:pt x="48151" y="10834"/>
                        <a:pt x="48151" y="24076"/>
                      </a:cubicBezTo>
                      <a:lnTo>
                        <a:pt x="48151" y="88679"/>
                      </a:lnTo>
                      <a:cubicBezTo>
                        <a:pt x="48151" y="101920"/>
                        <a:pt x="37317" y="112353"/>
                        <a:pt x="24076" y="112353"/>
                      </a:cubicBezTo>
                      <a:close/>
                    </a:path>
                  </a:pathLst>
                </a:custGeom>
                <a:grpFill/>
                <a:ln w="3938" cap="flat">
                  <a:noFill/>
                  <a:prstDash val="solid"/>
                  <a:miter/>
                </a:ln>
              </p:spPr>
              <p:txBody>
                <a:bodyPr rtlCol="0" anchor="ctr"/>
                <a:lstStyle/>
                <a:p>
                  <a:endParaRPr lang="en-US"/>
                </a:p>
              </p:txBody>
            </p:sp>
          </p:grpSp>
        </p:grpSp>
      </p:grpSp>
    </p:spTree>
    <p:custDataLst>
      <p:tags r:id="rId1"/>
    </p:custDataLst>
    <p:extLst>
      <p:ext uri="{BB962C8B-B14F-4D97-AF65-F5344CB8AC3E}">
        <p14:creationId xmlns:p14="http://schemas.microsoft.com/office/powerpoint/2010/main" val="176541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anim calcmode="lin" valueType="num">
                                      <p:cBhvr>
                                        <p:cTn id="8" dur="500" fill="hold"/>
                                        <p:tgtEl>
                                          <p:spTgt spid="137"/>
                                        </p:tgtEl>
                                        <p:attrNameLst>
                                          <p:attrName>ppt_x</p:attrName>
                                        </p:attrNameLst>
                                      </p:cBhvr>
                                      <p:tavLst>
                                        <p:tav tm="0">
                                          <p:val>
                                            <p:strVal val="#ppt_x"/>
                                          </p:val>
                                        </p:tav>
                                        <p:tav tm="100000">
                                          <p:val>
                                            <p:strVal val="#ppt_x"/>
                                          </p:val>
                                        </p:tav>
                                      </p:tavLst>
                                    </p:anim>
                                    <p:anim calcmode="lin" valueType="num">
                                      <p:cBhvr>
                                        <p:cTn id="9" dur="500" fill="hold"/>
                                        <p:tgtEl>
                                          <p:spTgt spid="1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anim calcmode="lin" valueType="num">
                                      <p:cBhvr>
                                        <p:cTn id="19" dur="500" fill="hold"/>
                                        <p:tgtEl>
                                          <p:spTgt spid="113"/>
                                        </p:tgtEl>
                                        <p:attrNameLst>
                                          <p:attrName>ppt_x</p:attrName>
                                        </p:attrNameLst>
                                      </p:cBhvr>
                                      <p:tavLst>
                                        <p:tav tm="0">
                                          <p:val>
                                            <p:strVal val="#ppt_x"/>
                                          </p:val>
                                        </p:tav>
                                        <p:tav tm="100000">
                                          <p:val>
                                            <p:strVal val="#ppt_x"/>
                                          </p:val>
                                        </p:tav>
                                      </p:tavLst>
                                    </p:anim>
                                    <p:anim calcmode="lin" valueType="num">
                                      <p:cBhvr>
                                        <p:cTn id="20" dur="500" fill="hold"/>
                                        <p:tgtEl>
                                          <p:spTgt spid="1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anim calcmode="lin" valueType="num">
                                      <p:cBhvr>
                                        <p:cTn id="35" dur="500" fill="hold"/>
                                        <p:tgtEl>
                                          <p:spTgt spid="9"/>
                                        </p:tgtEl>
                                        <p:attrNameLst>
                                          <p:attrName>ppt_x</p:attrName>
                                        </p:attrNameLst>
                                      </p:cBhvr>
                                      <p:tavLst>
                                        <p:tav tm="0">
                                          <p:val>
                                            <p:strVal val="#ppt_x"/>
                                          </p:val>
                                        </p:tav>
                                        <p:tav tm="100000">
                                          <p:val>
                                            <p:strVal val="#ppt_x"/>
                                          </p:val>
                                        </p:tav>
                                      </p:tavLst>
                                    </p:anim>
                                    <p:anim calcmode="lin" valueType="num">
                                      <p:cBhvr>
                                        <p:cTn id="36" dur="5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anim calcmode="lin" valueType="num">
                                      <p:cBhvr>
                                        <p:cTn id="46" dur="500" fill="hold"/>
                                        <p:tgtEl>
                                          <p:spTgt spid="155"/>
                                        </p:tgtEl>
                                        <p:attrNameLst>
                                          <p:attrName>ppt_x</p:attrName>
                                        </p:attrNameLst>
                                      </p:cBhvr>
                                      <p:tavLst>
                                        <p:tav tm="0">
                                          <p:val>
                                            <p:strVal val="#ppt_x"/>
                                          </p:val>
                                        </p:tav>
                                        <p:tav tm="100000">
                                          <p:val>
                                            <p:strVal val="#ppt_x"/>
                                          </p:val>
                                        </p:tav>
                                      </p:tavLst>
                                    </p:anim>
                                    <p:anim calcmode="lin" valueType="num">
                                      <p:cBhvr>
                                        <p:cTn id="47" dur="500" fill="hold"/>
                                        <p:tgtEl>
                                          <p:spTgt spid="155"/>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anim calcmode="lin" valueType="num">
                                      <p:cBhvr>
                                        <p:cTn id="52" dur="500" fill="hold"/>
                                        <p:tgtEl>
                                          <p:spTgt spid="77"/>
                                        </p:tgtEl>
                                        <p:attrNameLst>
                                          <p:attrName>ppt_x</p:attrName>
                                        </p:attrNameLst>
                                      </p:cBhvr>
                                      <p:tavLst>
                                        <p:tav tm="0">
                                          <p:val>
                                            <p:strVal val="#ppt_x"/>
                                          </p:val>
                                        </p:tav>
                                        <p:tav tm="100000">
                                          <p:val>
                                            <p:strVal val="#ppt_x"/>
                                          </p:val>
                                        </p:tav>
                                      </p:tavLst>
                                    </p:anim>
                                    <p:anim calcmode="lin" valueType="num">
                                      <p:cBhvr>
                                        <p:cTn id="53" dur="500" fill="hold"/>
                                        <p:tgtEl>
                                          <p:spTgt spid="7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anim calcmode="lin" valueType="num">
                                      <p:cBhvr>
                                        <p:cTn id="57" dur="500" fill="hold"/>
                                        <p:tgtEl>
                                          <p:spTgt spid="8"/>
                                        </p:tgtEl>
                                        <p:attrNameLst>
                                          <p:attrName>ppt_x</p:attrName>
                                        </p:attrNameLst>
                                      </p:cBhvr>
                                      <p:tavLst>
                                        <p:tav tm="0">
                                          <p:val>
                                            <p:strVal val="#ppt_x"/>
                                          </p:val>
                                        </p:tav>
                                        <p:tav tm="100000">
                                          <p:val>
                                            <p:strVal val="#ppt_x"/>
                                          </p:val>
                                        </p:tav>
                                      </p:tavLst>
                                    </p:anim>
                                    <p:anim calcmode="lin" valueType="num">
                                      <p:cBhvr>
                                        <p:cTn id="58" dur="500" fill="hold"/>
                                        <p:tgtEl>
                                          <p:spTgt spid="8"/>
                                        </p:tgtEl>
                                        <p:attrNameLst>
                                          <p:attrName>ppt_y</p:attrName>
                                        </p:attrNameLst>
                                      </p:cBhvr>
                                      <p:tavLst>
                                        <p:tav tm="0">
                                          <p:val>
                                            <p:strVal val="#ppt_y+.1"/>
                                          </p:val>
                                        </p:tav>
                                        <p:tav tm="100000">
                                          <p:val>
                                            <p:strVal val="#ppt_y"/>
                                          </p:val>
                                        </p:tav>
                                      </p:tavLst>
                                    </p:anim>
                                  </p:childTnLst>
                                </p:cTn>
                              </p:par>
                            </p:childTnLst>
                          </p:cTn>
                        </p:par>
                        <p:par>
                          <p:cTn id="59" fill="hold">
                            <p:stCondLst>
                              <p:cond delay="2500"/>
                            </p:stCondLst>
                            <p:childTnLst>
                              <p:par>
                                <p:cTn id="60" presetID="42" presetClass="entr" presetSubtype="0" fill="hold"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anim calcmode="lin" valueType="num">
                                      <p:cBhvr>
                                        <p:cTn id="68" dur="500" fill="hold"/>
                                        <p:tgtEl>
                                          <p:spTgt spid="5"/>
                                        </p:tgtEl>
                                        <p:attrNameLst>
                                          <p:attrName>ppt_x</p:attrName>
                                        </p:attrNameLst>
                                      </p:cBhvr>
                                      <p:tavLst>
                                        <p:tav tm="0">
                                          <p:val>
                                            <p:strVal val="#ppt_x"/>
                                          </p:val>
                                        </p:tav>
                                        <p:tav tm="100000">
                                          <p:val>
                                            <p:strVal val="#ppt_x"/>
                                          </p:val>
                                        </p:tav>
                                      </p:tavLst>
                                    </p:anim>
                                    <p:anim calcmode="lin" valueType="num">
                                      <p:cBhvr>
                                        <p:cTn id="6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55" grpId="0"/>
      <p:bldP spid="8"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588263" y="2475336"/>
            <a:ext cx="3671849" cy="543185"/>
          </a:xfrm>
        </p:spPr>
        <p:txBody>
          <a:bodyPr/>
          <a:lstStyle/>
          <a:p>
            <a:r>
              <a:rPr lang="en-GB">
                <a:solidFill>
                  <a:schemeClr val="tx1"/>
                </a:solidFill>
              </a:rPr>
              <a:t>Identity &amp; access management</a:t>
            </a:r>
          </a:p>
        </p:txBody>
      </p:sp>
      <p:sp>
        <p:nvSpPr>
          <p:cNvPr id="24" name="Text Placeholder 23">
            <a:extLst>
              <a:ext uri="{FF2B5EF4-FFF2-40B4-BE49-F238E27FC236}">
                <a16:creationId xmlns:a16="http://schemas.microsoft.com/office/drawing/2014/main" id="{1E8B3437-62C8-4C74-8635-5C62CA6EB000}"/>
              </a:ext>
            </a:extLst>
          </p:cNvPr>
          <p:cNvSpPr>
            <a:spLocks noGrp="1"/>
          </p:cNvSpPr>
          <p:nvPr>
            <p:ph type="body" sz="quarter" idx="11"/>
          </p:nvPr>
        </p:nvSpPr>
        <p:spPr>
          <a:xfrm>
            <a:off x="609600" y="4180093"/>
            <a:ext cx="3643423" cy="492443"/>
          </a:xfrm>
        </p:spPr>
        <p:txBody>
          <a:bodyPr anchor="t"/>
          <a:lstStyle/>
          <a:p>
            <a:r>
              <a:rPr lang="en-US">
                <a:solidFill>
                  <a:schemeClr val="tx2"/>
                </a:solidFill>
              </a:rPr>
              <a:t>Planning for authentication inside the landing zone</a:t>
            </a:r>
          </a:p>
        </p:txBody>
      </p:sp>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789409" y="4180093"/>
            <a:ext cx="7220029" cy="2006453"/>
          </a:xfrm>
        </p:spPr>
        <p:txBody>
          <a:bodyPr/>
          <a:lstStyle/>
          <a:p>
            <a:pPr algn="l">
              <a:spcBef>
                <a:spcPts val="0"/>
              </a:spcBef>
              <a:spcAft>
                <a:spcPts val="600"/>
              </a:spcAft>
            </a:pPr>
            <a:r>
              <a:rPr lang="en-US" sz="1600" i="0" spc="-50" noProof="0">
                <a:solidFill>
                  <a:srgbClr val="171717"/>
                </a:solidFill>
                <a:effectLst/>
                <a:latin typeface="+mj-lt"/>
              </a:rPr>
              <a:t>Design considerations</a:t>
            </a:r>
          </a:p>
          <a:p>
            <a:pPr marL="285750" indent="-285750">
              <a:spcBef>
                <a:spcPts val="0"/>
              </a:spcBef>
              <a:spcAft>
                <a:spcPts val="600"/>
              </a:spcAft>
              <a:buFont typeface="Arial" panose="020B0604020202020204" pitchFamily="34" charset="0"/>
              <a:buChar char="•"/>
            </a:pPr>
            <a:r>
              <a:rPr lang="en-US" sz="1600" b="0" i="0" spc="-50" noProof="0">
                <a:solidFill>
                  <a:srgbClr val="171717"/>
                </a:solidFill>
                <a:effectLst/>
                <a:cs typeface="Segoe UI Semilight"/>
              </a:rPr>
              <a:t>Decide what cluster identity is being used (managed </a:t>
            </a:r>
            <a:r>
              <a:rPr lang="en-US" sz="1600" spc="-50" err="1">
                <a:solidFill>
                  <a:srgbClr val="171717"/>
                </a:solidFill>
                <a:cs typeface="Segoe UI Semilight"/>
              </a:rPr>
              <a:t>i</a:t>
            </a:r>
            <a:r>
              <a:rPr lang="en-US" sz="1600" b="0" i="0" spc="-50" noProof="0" err="1">
                <a:solidFill>
                  <a:srgbClr val="171717"/>
                </a:solidFill>
                <a:effectLst/>
                <a:cs typeface="Segoe UI Semilight"/>
              </a:rPr>
              <a:t>dentity</a:t>
            </a:r>
            <a:r>
              <a:rPr lang="en-US" sz="1600" b="0" i="0" spc="-50" noProof="0">
                <a:solidFill>
                  <a:srgbClr val="171717"/>
                </a:solidFill>
                <a:effectLst/>
                <a:cs typeface="Segoe UI Semilight"/>
              </a:rPr>
              <a:t> or service principal)</a:t>
            </a:r>
          </a:p>
          <a:p>
            <a:pPr marL="285750" indent="-285750">
              <a:spcBef>
                <a:spcPts val="0"/>
              </a:spcBef>
              <a:spcAft>
                <a:spcPts val="600"/>
              </a:spcAft>
              <a:buFont typeface="Arial" panose="020B0604020202020204" pitchFamily="34" charset="0"/>
              <a:buChar char="•"/>
            </a:pPr>
            <a:r>
              <a:rPr lang="en-US" sz="1600" b="0" i="0" spc="-50" noProof="0">
                <a:solidFill>
                  <a:srgbClr val="171717"/>
                </a:solidFill>
                <a:effectLst/>
                <a:cs typeface="Segoe UI Semilight"/>
              </a:rPr>
              <a:t>Decide on how to authenticate cluster access (cert-based or Azure AD)</a:t>
            </a:r>
          </a:p>
          <a:p>
            <a:pPr algn="l">
              <a:spcAft>
                <a:spcPts val="600"/>
              </a:spcAft>
            </a:pPr>
            <a:r>
              <a:rPr lang="en-US" sz="1600" spc="-50">
                <a:solidFill>
                  <a:srgbClr val="171717"/>
                </a:solidFill>
                <a:latin typeface="+mj-lt"/>
              </a:rPr>
              <a:t>Design recommendations: </a:t>
            </a:r>
            <a:r>
              <a:rPr lang="en-US" sz="1600" spc="-50">
                <a:solidFill>
                  <a:srgbClr val="171717"/>
                </a:solidFill>
              </a:rPr>
              <a:t>c</a:t>
            </a:r>
            <a:r>
              <a:rPr lang="en-US" sz="1600" b="0" i="0" spc="-50" noProof="0">
                <a:solidFill>
                  <a:srgbClr val="171717"/>
                </a:solidFill>
                <a:effectLst/>
              </a:rPr>
              <a:t>luster identities</a:t>
            </a:r>
          </a:p>
          <a:p>
            <a:pPr marL="285750" lvl="1" indent="-285750">
              <a:spcAft>
                <a:spcPts val="600"/>
              </a:spcAft>
              <a:buFont typeface="Arial" panose="020B0604020202020204" pitchFamily="34" charset="0"/>
              <a:buChar char="•"/>
            </a:pPr>
            <a:r>
              <a:rPr lang="en-US" sz="1600" spc="-50">
                <a:solidFill>
                  <a:srgbClr val="171717"/>
                </a:solidFill>
                <a:cs typeface="Segoe UI Semilight"/>
              </a:rPr>
              <a:t>Use your own </a:t>
            </a:r>
            <a:r>
              <a:rPr lang="en-US" sz="1600" spc="-50">
                <a:solidFill>
                  <a:schemeClr val="tx2"/>
                </a:solidFill>
                <a:cs typeface="Segoe UI Semilight"/>
                <a:hlinkClick r:id="rId3">
                  <a:extLst>
                    <a:ext uri="{A12FA001-AC4F-418D-AE19-62706E023703}">
                      <ahyp:hlinkClr xmlns:ahyp="http://schemas.microsoft.com/office/drawing/2018/hyperlinkcolor" val="tx"/>
                    </a:ext>
                  </a:extLst>
                </a:hlinkClick>
              </a:rPr>
              <a:t>managed </a:t>
            </a:r>
            <a:r>
              <a:rPr lang="en-US" sz="1600" spc="-50" err="1">
                <a:solidFill>
                  <a:schemeClr val="tx2"/>
                </a:solidFill>
                <a:cs typeface="Segoe UI Semilight"/>
                <a:hlinkClick r:id="rId3">
                  <a:extLst>
                    <a:ext uri="{A12FA001-AC4F-418D-AE19-62706E023703}">
                      <ahyp:hlinkClr xmlns:ahyp="http://schemas.microsoft.com/office/drawing/2018/hyperlinkcolor" val="tx"/>
                    </a:ext>
                  </a:extLst>
                </a:hlinkClick>
              </a:rPr>
              <a:t>identity</a:t>
            </a:r>
            <a:r>
              <a:rPr lang="en-US" sz="1600" spc="-50">
                <a:solidFill>
                  <a:schemeClr val="tx2"/>
                </a:solidFill>
                <a:cs typeface="Segoe UI Semilight"/>
              </a:rPr>
              <a:t> </a:t>
            </a:r>
            <a:r>
              <a:rPr lang="en-US" sz="1600" spc="-50">
                <a:solidFill>
                  <a:srgbClr val="171717"/>
                </a:solidFill>
                <a:cs typeface="Segoe UI Semilight"/>
              </a:rPr>
              <a:t>for your AKS cluster</a:t>
            </a:r>
          </a:p>
          <a:p>
            <a:pPr marL="285750" lvl="1" indent="-285750">
              <a:spcAft>
                <a:spcPts val="600"/>
              </a:spcAft>
              <a:buFont typeface="Arial" panose="020B0604020202020204" pitchFamily="34" charset="0"/>
              <a:buChar char="•"/>
            </a:pPr>
            <a:r>
              <a:rPr lang="en-US" sz="1600" spc="-50">
                <a:solidFill>
                  <a:srgbClr val="171717"/>
                </a:solidFill>
                <a:cs typeface="Segoe UI Semilight"/>
              </a:rPr>
              <a:t>Define custom Azure RBAC role for AKS landing zone to simplify management of required permissions for cluster-managed identity</a:t>
            </a:r>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aphic 5">
            <a:extLst>
              <a:ext uri="{FF2B5EF4-FFF2-40B4-BE49-F238E27FC236}">
                <a16:creationId xmlns:a16="http://schemas.microsoft.com/office/drawing/2014/main" id="{AA3CABE6-515A-4BD4-A53B-A4C85AE386B9}"/>
              </a:ext>
              <a:ext uri="{C183D7F6-B498-43B3-948B-1728B52AA6E4}">
                <adec:decorative xmlns:adec="http://schemas.microsoft.com/office/drawing/2017/decorative" val="1"/>
              </a:ext>
            </a:extLst>
          </p:cNvPr>
          <p:cNvGrpSpPr/>
          <p:nvPr/>
        </p:nvGrpSpPr>
        <p:grpSpPr>
          <a:xfrm>
            <a:off x="545853" y="900799"/>
            <a:ext cx="1371600" cy="1371600"/>
            <a:chOff x="8163548" y="2124079"/>
            <a:chExt cx="1108509" cy="1108509"/>
          </a:xfrm>
        </p:grpSpPr>
        <p:sp>
          <p:nvSpPr>
            <p:cNvPr id="11" name="Freeform: Shape 10">
              <a:extLst>
                <a:ext uri="{FF2B5EF4-FFF2-40B4-BE49-F238E27FC236}">
                  <a16:creationId xmlns:a16="http://schemas.microsoft.com/office/drawing/2014/main" id="{851CDE13-F6B9-4B61-AED6-99F8928389F6}"/>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2" name="Graphic 5">
              <a:extLst>
                <a:ext uri="{FF2B5EF4-FFF2-40B4-BE49-F238E27FC236}">
                  <a16:creationId xmlns:a16="http://schemas.microsoft.com/office/drawing/2014/main" id="{7943DBB8-5D68-4E83-8E51-E54E4E8A1F12}"/>
                </a:ext>
              </a:extLst>
            </p:cNvPr>
            <p:cNvGrpSpPr/>
            <p:nvPr/>
          </p:nvGrpSpPr>
          <p:grpSpPr>
            <a:xfrm>
              <a:off x="8421826" y="2454547"/>
              <a:ext cx="591151" cy="443563"/>
              <a:chOff x="8421826" y="2454547"/>
              <a:chExt cx="591151" cy="443563"/>
            </a:xfrm>
          </p:grpSpPr>
          <p:sp>
            <p:nvSpPr>
              <p:cNvPr id="13" name="Freeform: Shape 12">
                <a:extLst>
                  <a:ext uri="{FF2B5EF4-FFF2-40B4-BE49-F238E27FC236}">
                    <a16:creationId xmlns:a16="http://schemas.microsoft.com/office/drawing/2014/main" id="{20CDE3EA-186D-4EF3-9866-0667DAE2FD3C}"/>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5FAA229E-9DA4-44F7-B421-9F478941D1ED}"/>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5" name="Graphic 5">
                <a:extLst>
                  <a:ext uri="{FF2B5EF4-FFF2-40B4-BE49-F238E27FC236}">
                    <a16:creationId xmlns:a16="http://schemas.microsoft.com/office/drawing/2014/main" id="{7BA33D17-4B34-4FCB-A77E-D16CCE827329}"/>
                  </a:ext>
                </a:extLst>
              </p:cNvPr>
              <p:cNvGrpSpPr/>
              <p:nvPr/>
            </p:nvGrpSpPr>
            <p:grpSpPr>
              <a:xfrm>
                <a:off x="8472359" y="2606946"/>
                <a:ext cx="218172" cy="245444"/>
                <a:chOff x="8472359" y="2606946"/>
                <a:chExt cx="218172" cy="245444"/>
              </a:xfrm>
              <a:solidFill>
                <a:srgbClr val="0078D4"/>
              </a:solidFill>
            </p:grpSpPr>
            <p:sp>
              <p:nvSpPr>
                <p:cNvPr id="19" name="Freeform: Shape 18">
                  <a:extLst>
                    <a:ext uri="{FF2B5EF4-FFF2-40B4-BE49-F238E27FC236}">
                      <a16:creationId xmlns:a16="http://schemas.microsoft.com/office/drawing/2014/main" id="{848AC8EE-4833-47A7-9EFC-76718198BC53}"/>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28BD04B8-17E5-44B0-B456-2AA6112103A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6" name="Freeform: Shape 15">
                <a:extLst>
                  <a:ext uri="{FF2B5EF4-FFF2-40B4-BE49-F238E27FC236}">
                    <a16:creationId xmlns:a16="http://schemas.microsoft.com/office/drawing/2014/main" id="{ABB0CD8E-EAC5-490C-AEEE-0C8034091D5E}"/>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7" name="Freeform: Shape 16">
                <a:extLst>
                  <a:ext uri="{FF2B5EF4-FFF2-40B4-BE49-F238E27FC236}">
                    <a16:creationId xmlns:a16="http://schemas.microsoft.com/office/drawing/2014/main" id="{9358C91D-0D93-4BCD-ADE8-9CD6DE76D8C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01E72A8-0EF1-4584-A97E-1B87D5D0DAAB}"/>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29" name="Freeform: Shape 28">
            <a:extLst>
              <a:ext uri="{FF2B5EF4-FFF2-40B4-BE49-F238E27FC236}">
                <a16:creationId xmlns:a16="http://schemas.microsoft.com/office/drawing/2014/main" id="{4250A42B-6358-406B-B3AD-282115792309}"/>
              </a:ext>
              <a:ext uri="{C183D7F6-B498-43B3-948B-1728B52AA6E4}">
                <adec:decorative xmlns:adec="http://schemas.microsoft.com/office/drawing/2017/decorative" val="1"/>
              </a:ext>
            </a:extLst>
          </p:cNvPr>
          <p:cNvSpPr/>
          <p:nvPr/>
        </p:nvSpPr>
        <p:spPr bwMode="auto">
          <a:xfrm>
            <a:off x="4373526" y="0"/>
            <a:ext cx="7818474" cy="3671777"/>
          </a:xfrm>
          <a:custGeom>
            <a:avLst/>
            <a:gdLst>
              <a:gd name="connsiteX0" fmla="*/ 1598848 w 7818474"/>
              <a:gd name="connsiteY0" fmla="*/ 166256 h 3671777"/>
              <a:gd name="connsiteX1" fmla="*/ 1598848 w 7818474"/>
              <a:gd name="connsiteY1" fmla="*/ 1928038 h 3671777"/>
              <a:gd name="connsiteX2" fmla="*/ 6720767 w 7818474"/>
              <a:gd name="connsiteY2" fmla="*/ 1928038 h 3671777"/>
              <a:gd name="connsiteX3" fmla="*/ 6720767 w 7818474"/>
              <a:gd name="connsiteY3" fmla="*/ 166256 h 3671777"/>
              <a:gd name="connsiteX4" fmla="*/ 0 w 7818474"/>
              <a:gd name="connsiteY4" fmla="*/ 0 h 3671777"/>
              <a:gd name="connsiteX5" fmla="*/ 7818474 w 7818474"/>
              <a:gd name="connsiteY5" fmla="*/ 0 h 3671777"/>
              <a:gd name="connsiteX6" fmla="*/ 7818474 w 7818474"/>
              <a:gd name="connsiteY6" fmla="*/ 3671777 h 3671777"/>
              <a:gd name="connsiteX7" fmla="*/ 0 w 7818474"/>
              <a:gd name="connsiteY7" fmla="*/ 3671777 h 367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8474" h="3671777">
                <a:moveTo>
                  <a:pt x="1598848" y="166256"/>
                </a:moveTo>
                <a:lnTo>
                  <a:pt x="1598848" y="1928038"/>
                </a:lnTo>
                <a:lnTo>
                  <a:pt x="6720767" y="1928038"/>
                </a:lnTo>
                <a:lnTo>
                  <a:pt x="6720767" y="166256"/>
                </a:lnTo>
                <a:close/>
                <a:moveTo>
                  <a:pt x="0" y="0"/>
                </a:moveTo>
                <a:lnTo>
                  <a:pt x="7818474" y="0"/>
                </a:lnTo>
                <a:lnTo>
                  <a:pt x="7818474" y="3671777"/>
                </a:lnTo>
                <a:lnTo>
                  <a:pt x="0" y="3671777"/>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descr="Highlight on Identity and Access management on CAF architecture diagram">
            <a:extLst>
              <a:ext uri="{FF2B5EF4-FFF2-40B4-BE49-F238E27FC236}">
                <a16:creationId xmlns:a16="http://schemas.microsoft.com/office/drawing/2014/main" id="{67078E73-CE95-4AE0-B95C-ED1244E4C809}"/>
              </a:ext>
            </a:extLst>
          </p:cNvPr>
          <p:cNvSpPr/>
          <p:nvPr/>
        </p:nvSpPr>
        <p:spPr bwMode="auto">
          <a:xfrm>
            <a:off x="5972374" y="166256"/>
            <a:ext cx="5121919" cy="1761782"/>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dirty="0">
                <a:solidFill>
                  <a:schemeClr val="tx1"/>
                </a:solidFill>
              </a:rPr>
              <a:t>Network topology </a:t>
            </a:r>
            <a:br>
              <a:rPr lang="en-GB" dirty="0">
                <a:solidFill>
                  <a:schemeClr val="tx1"/>
                </a:solidFill>
              </a:rPr>
            </a:br>
            <a:r>
              <a:rPr lang="en-GB" dirty="0">
                <a:solidFill>
                  <a:schemeClr val="tx1"/>
                </a:solidFill>
              </a:rPr>
              <a:t>&amp; connectivity</a:t>
            </a:r>
            <a:br>
              <a:rPr lang="en-GB" dirty="0">
                <a:solidFill>
                  <a:schemeClr val="tx1"/>
                </a:solidFill>
              </a:rPr>
            </a:br>
            <a:endParaRPr lang="en-GB" dirty="0">
              <a:solidFill>
                <a:schemeClr val="tx1"/>
              </a:solidFill>
            </a:endParaRPr>
          </a:p>
        </p:txBody>
      </p:sp>
      <p:sp>
        <p:nvSpPr>
          <p:cNvPr id="29" name="Text Placeholder 23">
            <a:extLst>
              <a:ext uri="{FF2B5EF4-FFF2-40B4-BE49-F238E27FC236}">
                <a16:creationId xmlns:a16="http://schemas.microsoft.com/office/drawing/2014/main" id="{296619A7-2AE3-4B98-A00B-9F6ED7AF9729}"/>
              </a:ext>
            </a:extLst>
          </p:cNvPr>
          <p:cNvSpPr>
            <a:spLocks noGrp="1"/>
          </p:cNvSpPr>
          <p:nvPr>
            <p:ph type="body" sz="quarter" idx="11"/>
          </p:nvPr>
        </p:nvSpPr>
        <p:spPr>
          <a:xfrm>
            <a:off x="609600" y="4180093"/>
            <a:ext cx="3643423" cy="492443"/>
          </a:xfrm>
        </p:spPr>
        <p:txBody>
          <a:bodyPr anchor="t"/>
          <a:lstStyle/>
          <a:p>
            <a:r>
              <a:rPr lang="en-US" dirty="0">
                <a:solidFill>
                  <a:schemeClr val="tx2"/>
                </a:solidFill>
              </a:rPr>
              <a:t>Planning for IP </a:t>
            </a:r>
            <a:br>
              <a:rPr lang="en-US" dirty="0">
                <a:solidFill>
                  <a:schemeClr val="tx2"/>
                </a:solidFill>
              </a:rPr>
            </a:br>
            <a:r>
              <a:rPr lang="en-US" dirty="0">
                <a:solidFill>
                  <a:schemeClr val="tx2"/>
                </a:solidFill>
              </a:rPr>
              <a:t>addressing &amp; size of the </a:t>
            </a:r>
            <a:br>
              <a:rPr lang="en-US" dirty="0">
                <a:solidFill>
                  <a:schemeClr val="tx2"/>
                </a:solidFill>
              </a:rPr>
            </a:br>
            <a:r>
              <a:rPr lang="en-US" dirty="0">
                <a:solidFill>
                  <a:schemeClr val="tx2"/>
                </a:solidFill>
              </a:rPr>
              <a:t>virtual network subnet</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093" y="370482"/>
            <a:ext cx="6068436" cy="385127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aphic 5">
            <a:extLst>
              <a:ext uri="{FF2B5EF4-FFF2-40B4-BE49-F238E27FC236}">
                <a16:creationId xmlns:a16="http://schemas.microsoft.com/office/drawing/2014/main" id="{216D6F04-5EF7-4012-B640-3CF0FA0D1F87}"/>
              </a:ext>
              <a:ext uri="{C183D7F6-B498-43B3-948B-1728B52AA6E4}">
                <adec:decorative xmlns:adec="http://schemas.microsoft.com/office/drawing/2017/decorative" val="1"/>
              </a:ext>
            </a:extLst>
          </p:cNvPr>
          <p:cNvGrpSpPr/>
          <p:nvPr/>
        </p:nvGrpSpPr>
        <p:grpSpPr>
          <a:xfrm>
            <a:off x="545853" y="900799"/>
            <a:ext cx="1371600" cy="1371600"/>
            <a:chOff x="9025811" y="16948"/>
            <a:chExt cx="1108509" cy="1108509"/>
          </a:xfrm>
        </p:grpSpPr>
        <p:sp>
          <p:nvSpPr>
            <p:cNvPr id="13" name="Freeform: Shape 12">
              <a:extLst>
                <a:ext uri="{FF2B5EF4-FFF2-40B4-BE49-F238E27FC236}">
                  <a16:creationId xmlns:a16="http://schemas.microsoft.com/office/drawing/2014/main" id="{B4771C13-0F04-4209-B1B7-A27DC5729716}"/>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 name="Graphic 5">
              <a:extLst>
                <a:ext uri="{FF2B5EF4-FFF2-40B4-BE49-F238E27FC236}">
                  <a16:creationId xmlns:a16="http://schemas.microsoft.com/office/drawing/2014/main" id="{C2AC7DC5-E0F8-49E2-99BE-C44CC1B20BBE}"/>
                </a:ext>
              </a:extLst>
            </p:cNvPr>
            <p:cNvGrpSpPr/>
            <p:nvPr/>
          </p:nvGrpSpPr>
          <p:grpSpPr>
            <a:xfrm>
              <a:off x="9211900" y="210256"/>
              <a:ext cx="730717" cy="730717"/>
              <a:chOff x="9211900" y="210256"/>
              <a:chExt cx="730717" cy="730717"/>
            </a:xfrm>
          </p:grpSpPr>
          <p:sp>
            <p:nvSpPr>
              <p:cNvPr id="15" name="Freeform: Shape 14">
                <a:extLst>
                  <a:ext uri="{FF2B5EF4-FFF2-40B4-BE49-F238E27FC236}">
                    <a16:creationId xmlns:a16="http://schemas.microsoft.com/office/drawing/2014/main" id="{AFCC1302-1119-43DD-9058-C727A899D5BC}"/>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28575"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0ABF03B5-5A99-4819-B18A-428E9CBBF4CE}"/>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17" name="Freeform: Shape 16">
                <a:extLst>
                  <a:ext uri="{FF2B5EF4-FFF2-40B4-BE49-F238E27FC236}">
                    <a16:creationId xmlns:a16="http://schemas.microsoft.com/office/drawing/2014/main" id="{88E3CDC6-C89B-47EC-84A2-A11EC1C4E131}"/>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6D67D3AC-98F3-4E0D-BEB4-8AA9317E42DC}"/>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E0AAF049-A5A3-4139-ACEC-A8570F43CDB1}"/>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B14C1B2A-6C8A-48FD-8A58-B57AB28264A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AA4AEDBF-05CF-4924-A32B-84D366A105FA}"/>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FF474987-219A-4F43-A95F-FB9F979F45C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CDD22160-19D9-4940-942D-C6B16D5A1C90}"/>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BA5A51C9-18CB-4291-B8E3-FA556ED7C947}"/>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chemeClr val="bg2"/>
              </a:solidFill>
              <a:ln w="8011"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82A2930D-0150-4753-92CC-65BF597401AE}"/>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CB4166BC-1669-4CFA-AC4B-A7996F356E8E}"/>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F82A2397-D8D4-44D7-84F2-F6C7F4097E08}"/>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chemeClr val="bg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36" name="Freeform: Shape 35">
            <a:extLst>
              <a:ext uri="{FF2B5EF4-FFF2-40B4-BE49-F238E27FC236}">
                <a16:creationId xmlns:a16="http://schemas.microsoft.com/office/drawing/2014/main" id="{E2FC5572-0C37-45ED-BB52-0963E8EDE713}"/>
              </a:ext>
              <a:ext uri="{C183D7F6-B498-43B3-948B-1728B52AA6E4}">
                <adec:decorative xmlns:adec="http://schemas.microsoft.com/office/drawing/2017/decorative" val="1"/>
              </a:ext>
            </a:extLst>
          </p:cNvPr>
          <p:cNvSpPr/>
          <p:nvPr/>
        </p:nvSpPr>
        <p:spPr bwMode="auto">
          <a:xfrm>
            <a:off x="4381169" y="0"/>
            <a:ext cx="7728668" cy="4309607"/>
          </a:xfrm>
          <a:custGeom>
            <a:avLst/>
            <a:gdLst>
              <a:gd name="connsiteX0" fmla="*/ 843059 w 7728668"/>
              <a:gd name="connsiteY0" fmla="*/ 270867 h 4309607"/>
              <a:gd name="connsiteX1" fmla="*/ 843059 w 7728668"/>
              <a:gd name="connsiteY1" fmla="*/ 3172571 h 4309607"/>
              <a:gd name="connsiteX2" fmla="*/ 7128760 w 7728668"/>
              <a:gd name="connsiteY2" fmla="*/ 3172571 h 4309607"/>
              <a:gd name="connsiteX3" fmla="*/ 7128760 w 7728668"/>
              <a:gd name="connsiteY3" fmla="*/ 270867 h 4309607"/>
              <a:gd name="connsiteX4" fmla="*/ 0 w 7728668"/>
              <a:gd name="connsiteY4" fmla="*/ 0 h 4309607"/>
              <a:gd name="connsiteX5" fmla="*/ 7728668 w 7728668"/>
              <a:gd name="connsiteY5" fmla="*/ 0 h 4309607"/>
              <a:gd name="connsiteX6" fmla="*/ 7728668 w 7728668"/>
              <a:gd name="connsiteY6" fmla="*/ 4309607 h 4309607"/>
              <a:gd name="connsiteX7" fmla="*/ 0 w 7728668"/>
              <a:gd name="connsiteY7" fmla="*/ 4309607 h 430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8668" h="4309607">
                <a:moveTo>
                  <a:pt x="843059" y="270867"/>
                </a:moveTo>
                <a:lnTo>
                  <a:pt x="843059" y="3172571"/>
                </a:lnTo>
                <a:lnTo>
                  <a:pt x="7128760" y="3172571"/>
                </a:lnTo>
                <a:lnTo>
                  <a:pt x="7128760" y="270867"/>
                </a:lnTo>
                <a:close/>
                <a:moveTo>
                  <a:pt x="0" y="0"/>
                </a:moveTo>
                <a:lnTo>
                  <a:pt x="7728668" y="0"/>
                </a:lnTo>
                <a:lnTo>
                  <a:pt x="7728668" y="4309607"/>
                </a:lnTo>
                <a:lnTo>
                  <a:pt x="0" y="4309607"/>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descr="Highlight on Connectivity and Landing Zone subscriptions on CAF architecture diagram">
            <a:extLst>
              <a:ext uri="{FF2B5EF4-FFF2-40B4-BE49-F238E27FC236}">
                <a16:creationId xmlns:a16="http://schemas.microsoft.com/office/drawing/2014/main" id="{3A46ABD3-8BD7-4947-ADD4-C78BC66B2262}"/>
              </a:ext>
            </a:extLst>
          </p:cNvPr>
          <p:cNvSpPr/>
          <p:nvPr/>
        </p:nvSpPr>
        <p:spPr bwMode="auto">
          <a:xfrm>
            <a:off x="5224228" y="270867"/>
            <a:ext cx="6285701" cy="2901704"/>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4F1E74EB-59E5-4A0E-900B-422173D87AA2}"/>
              </a:ext>
            </a:extLst>
          </p:cNvPr>
          <p:cNvSpPr>
            <a:spLocks noGrp="1"/>
          </p:cNvSpPr>
          <p:nvPr>
            <p:ph type="body" sz="quarter" idx="10"/>
          </p:nvPr>
        </p:nvSpPr>
        <p:spPr>
          <a:xfrm>
            <a:off x="4784725" y="3933825"/>
            <a:ext cx="7325112" cy="2006600"/>
          </a:xfrm>
        </p:spPr>
        <p:txBody>
          <a:bodyPr/>
          <a:lstStyle/>
          <a:p>
            <a:pPr>
              <a:spcAft>
                <a:spcPts val="600"/>
              </a:spcAft>
            </a:pPr>
            <a:r>
              <a:rPr lang="en-US" sz="1600" spc="-50" dirty="0">
                <a:solidFill>
                  <a:srgbClr val="171717"/>
                </a:solidFill>
                <a:latin typeface="+mj-lt"/>
              </a:rPr>
              <a:t>Design considerations</a:t>
            </a: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Decide on cluster IP visibility, whether it should have a public or a private IP address</a:t>
            </a: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Plan the IP addressing and the size of the </a:t>
            </a:r>
            <a:r>
              <a:rPr lang="en-US" sz="1500" b="0" i="0" spc="-50" dirty="0" err="1">
                <a:solidFill>
                  <a:srgbClr val="171717"/>
                </a:solidFill>
                <a:effectLst/>
                <a:cs typeface="Segoe UI"/>
              </a:rPr>
              <a:t>VNet</a:t>
            </a:r>
            <a:r>
              <a:rPr lang="en-US" sz="1500" b="0" i="0" spc="-50" dirty="0">
                <a:solidFill>
                  <a:srgbClr val="171717"/>
                </a:solidFill>
                <a:effectLst/>
                <a:cs typeface="Segoe UI"/>
              </a:rPr>
              <a:t> subnet, to support the scaling of the cluster by adding more nodes, etc.</a:t>
            </a:r>
          </a:p>
          <a:p>
            <a:pPr>
              <a:spcAft>
                <a:spcPts val="600"/>
              </a:spcAft>
            </a:pPr>
            <a:r>
              <a:rPr lang="en-US" sz="1600" spc="-50" dirty="0">
                <a:solidFill>
                  <a:srgbClr val="171717"/>
                </a:solidFill>
                <a:latin typeface="+mj-lt"/>
              </a:rPr>
              <a:t>Design recommendations</a:t>
            </a: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If</a:t>
            </a:r>
            <a:r>
              <a:rPr lang="en-US" sz="1500" spc="-50" dirty="0">
                <a:solidFill>
                  <a:srgbClr val="171717"/>
                </a:solidFill>
                <a:cs typeface="Segoe UI"/>
              </a:rPr>
              <a:t> </a:t>
            </a:r>
            <a:r>
              <a:rPr lang="en-US" sz="1500" b="0" i="0" spc="-50" dirty="0">
                <a:solidFill>
                  <a:srgbClr val="171717"/>
                </a:solidFill>
                <a:effectLst/>
                <a:cs typeface="Segoe UI"/>
              </a:rPr>
              <a:t>your security policy mandates having the Kubernetes API with a private IP address (instead of a public IP address), </a:t>
            </a:r>
            <a:r>
              <a:rPr lang="en-US" sz="1500" b="0" i="0" u="none" strike="noStrike" spc="-50" dirty="0">
                <a:solidFill>
                  <a:srgbClr val="171717"/>
                </a:solidFill>
                <a:effectLst/>
                <a:cs typeface="Segoe UI"/>
                <a:hlinkClick r:id="rId4"/>
              </a:rPr>
              <a:t>deploy a private AKS cluster</a:t>
            </a:r>
            <a:endParaRPr lang="en-US" sz="1500" b="0" i="0" spc="-50" dirty="0">
              <a:solidFill>
                <a:srgbClr val="171717"/>
              </a:solidFill>
              <a:effectLst/>
              <a:cs typeface="Segoe UI"/>
            </a:endParaRP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Use Azure Container Networking Interface (CNI) as network model, unless you have a limited range of IP addresses that can be assigned to the AKS cluster</a:t>
            </a:r>
          </a:p>
          <a:p>
            <a:endParaRPr lang="en-US"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dirty="0">
                <a:solidFill>
                  <a:schemeClr val="tx1"/>
                </a:solidFill>
              </a:rPr>
              <a:t>Operations</a:t>
            </a:r>
            <a:br>
              <a:rPr lang="en-GB" dirty="0">
                <a:solidFill>
                  <a:schemeClr val="tx1"/>
                </a:solidFill>
              </a:rPr>
            </a:br>
            <a:r>
              <a:rPr lang="en-GB" dirty="0">
                <a:solidFill>
                  <a:schemeClr val="tx1"/>
                </a:solidFill>
              </a:rPr>
              <a:t>management</a:t>
            </a:r>
          </a:p>
        </p:txBody>
      </p:sp>
      <p:sp>
        <p:nvSpPr>
          <p:cNvPr id="7169" name="Text Placeholder 7168">
            <a:extLst>
              <a:ext uri="{FF2B5EF4-FFF2-40B4-BE49-F238E27FC236}">
                <a16:creationId xmlns:a16="http://schemas.microsoft.com/office/drawing/2014/main" id="{F1E0ADD9-117B-42DD-A3C9-511A25124DEB}"/>
              </a:ext>
            </a:extLst>
          </p:cNvPr>
          <p:cNvSpPr>
            <a:spLocks noGrp="1"/>
          </p:cNvSpPr>
          <p:nvPr>
            <p:ph type="body" sz="quarter" idx="11"/>
          </p:nvPr>
        </p:nvSpPr>
        <p:spPr>
          <a:xfrm>
            <a:off x="609600" y="4498145"/>
            <a:ext cx="3643423" cy="492443"/>
          </a:xfrm>
        </p:spPr>
        <p:txBody>
          <a:bodyPr/>
          <a:lstStyle/>
          <a:p>
            <a:r>
              <a:rPr lang="en-US">
                <a:solidFill>
                  <a:schemeClr val="tx2"/>
                </a:solidFill>
              </a:rPr>
              <a:t>Planning for platform </a:t>
            </a:r>
            <a:br>
              <a:rPr lang="en-US">
                <a:solidFill>
                  <a:schemeClr val="tx2"/>
                </a:solidFill>
              </a:rPr>
            </a:br>
            <a:r>
              <a:rPr lang="en-US">
                <a:solidFill>
                  <a:schemeClr val="tx2"/>
                </a:solidFill>
              </a:rPr>
              <a:t>&amp; application management </a:t>
            </a:r>
            <a:br>
              <a:rPr lang="en-US">
                <a:solidFill>
                  <a:schemeClr val="tx2"/>
                </a:solidFill>
              </a:rPr>
            </a:br>
            <a:r>
              <a:rPr lang="en-US">
                <a:solidFill>
                  <a:schemeClr val="tx2"/>
                </a:solidFill>
              </a:rPr>
              <a:t>and monitoring</a:t>
            </a:r>
          </a:p>
          <a:p>
            <a:endParaRPr lang="en-US">
              <a:solidFill>
                <a:schemeClr val="tx2"/>
              </a:solidFill>
            </a:endParaRPr>
          </a:p>
        </p:txBody>
      </p:sp>
      <p:grpSp>
        <p:nvGrpSpPr>
          <p:cNvPr id="12" name="Graphic 5">
            <a:extLst>
              <a:ext uri="{FF2B5EF4-FFF2-40B4-BE49-F238E27FC236}">
                <a16:creationId xmlns:a16="http://schemas.microsoft.com/office/drawing/2014/main" id="{0374B696-5EC7-49C2-8237-687165818F0D}"/>
              </a:ext>
              <a:ext uri="{C183D7F6-B498-43B3-948B-1728B52AA6E4}">
                <adec:decorative xmlns:adec="http://schemas.microsoft.com/office/drawing/2017/decorative" val="1"/>
              </a:ext>
            </a:extLst>
          </p:cNvPr>
          <p:cNvGrpSpPr/>
          <p:nvPr/>
        </p:nvGrpSpPr>
        <p:grpSpPr>
          <a:xfrm>
            <a:off x="545853" y="900799"/>
            <a:ext cx="1371600" cy="1371600"/>
            <a:chOff x="9025811" y="4139769"/>
            <a:chExt cx="1108509" cy="1108509"/>
          </a:xfrm>
        </p:grpSpPr>
        <p:sp>
          <p:nvSpPr>
            <p:cNvPr id="13" name="Freeform: Shape 12">
              <a:extLst>
                <a:ext uri="{FF2B5EF4-FFF2-40B4-BE49-F238E27FC236}">
                  <a16:creationId xmlns:a16="http://schemas.microsoft.com/office/drawing/2014/main" id="{61448AF1-E11C-4583-A243-19E90BB98D32}"/>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 name="Graphic 5">
              <a:extLst>
                <a:ext uri="{FF2B5EF4-FFF2-40B4-BE49-F238E27FC236}">
                  <a16:creationId xmlns:a16="http://schemas.microsoft.com/office/drawing/2014/main" id="{3D996093-66C0-421C-8605-AB4D2544EE7B}"/>
                </a:ext>
              </a:extLst>
            </p:cNvPr>
            <p:cNvGrpSpPr/>
            <p:nvPr/>
          </p:nvGrpSpPr>
          <p:grpSpPr>
            <a:xfrm>
              <a:off x="9388363" y="4423715"/>
              <a:ext cx="358541" cy="521368"/>
              <a:chOff x="9388363" y="4423715"/>
              <a:chExt cx="358541" cy="521368"/>
            </a:xfrm>
          </p:grpSpPr>
          <p:sp>
            <p:nvSpPr>
              <p:cNvPr id="15" name="Freeform: Shape 14">
                <a:extLst>
                  <a:ext uri="{FF2B5EF4-FFF2-40B4-BE49-F238E27FC236}">
                    <a16:creationId xmlns:a16="http://schemas.microsoft.com/office/drawing/2014/main" id="{0397BD51-14A1-4231-8F02-63CA38852143}"/>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FAAFCF9A-7E5E-4C01-91E3-11F0DAA5C76D}"/>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7" name="Freeform: Shape 16">
                <a:extLst>
                  <a:ext uri="{FF2B5EF4-FFF2-40B4-BE49-F238E27FC236}">
                    <a16:creationId xmlns:a16="http://schemas.microsoft.com/office/drawing/2014/main" id="{41BE0A67-B3CD-4268-AFB0-A6F28E49E1B0}"/>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36803F5D-EBC2-4F60-8AB6-E48F840E355C}"/>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34D49F14-873A-4E67-9FB7-AB1F3DA1EB8F}"/>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17530513-DFC7-48D7-AAB3-74D3155496A0}"/>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21" name="Graphic 5">
                <a:extLst>
                  <a:ext uri="{FF2B5EF4-FFF2-40B4-BE49-F238E27FC236}">
                    <a16:creationId xmlns:a16="http://schemas.microsoft.com/office/drawing/2014/main" id="{3BF9A710-81B9-451E-A2FD-0F350EA555C0}"/>
                  </a:ext>
                </a:extLst>
              </p:cNvPr>
              <p:cNvGrpSpPr/>
              <p:nvPr/>
            </p:nvGrpSpPr>
            <p:grpSpPr>
              <a:xfrm>
                <a:off x="9436489" y="4480664"/>
                <a:ext cx="84221" cy="63366"/>
                <a:chOff x="9436489" y="4480664"/>
                <a:chExt cx="84221" cy="63366"/>
              </a:xfrm>
              <a:solidFill>
                <a:srgbClr val="FFFFFF"/>
              </a:solidFill>
            </p:grpSpPr>
            <p:sp>
              <p:nvSpPr>
                <p:cNvPr id="34" name="Freeform: Shape 33">
                  <a:extLst>
                    <a:ext uri="{FF2B5EF4-FFF2-40B4-BE49-F238E27FC236}">
                      <a16:creationId xmlns:a16="http://schemas.microsoft.com/office/drawing/2014/main" id="{58F5076F-8B3F-41DF-8F80-01C750E96A38}"/>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5B8B2FF3-77F7-4C91-B6DA-0ABF1E59811E}"/>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22" name="Graphic 5">
                <a:extLst>
                  <a:ext uri="{FF2B5EF4-FFF2-40B4-BE49-F238E27FC236}">
                    <a16:creationId xmlns:a16="http://schemas.microsoft.com/office/drawing/2014/main" id="{F0255C7A-FCFF-4FE4-9BE5-BD2FF2D9E559}"/>
                  </a:ext>
                </a:extLst>
              </p:cNvPr>
              <p:cNvGrpSpPr/>
              <p:nvPr/>
            </p:nvGrpSpPr>
            <p:grpSpPr>
              <a:xfrm>
                <a:off x="9436489" y="4564083"/>
                <a:ext cx="84221" cy="63366"/>
                <a:chOff x="9436489" y="4564083"/>
                <a:chExt cx="84221" cy="63366"/>
              </a:xfrm>
              <a:solidFill>
                <a:srgbClr val="FFFFFF"/>
              </a:solidFill>
            </p:grpSpPr>
            <p:sp>
              <p:nvSpPr>
                <p:cNvPr id="32" name="Freeform: Shape 31">
                  <a:extLst>
                    <a:ext uri="{FF2B5EF4-FFF2-40B4-BE49-F238E27FC236}">
                      <a16:creationId xmlns:a16="http://schemas.microsoft.com/office/drawing/2014/main" id="{29583672-0833-4A58-BBA0-718080A38F2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33" name="Freeform: Shape 32">
                  <a:extLst>
                    <a:ext uri="{FF2B5EF4-FFF2-40B4-BE49-F238E27FC236}">
                      <a16:creationId xmlns:a16="http://schemas.microsoft.com/office/drawing/2014/main" id="{92E06DD5-FBF8-40C9-9F41-6685FED41F77}"/>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23" name="Graphic 5">
                <a:extLst>
                  <a:ext uri="{FF2B5EF4-FFF2-40B4-BE49-F238E27FC236}">
                    <a16:creationId xmlns:a16="http://schemas.microsoft.com/office/drawing/2014/main" id="{431B99A2-55DF-4B83-BAFE-C0B380BCA980}"/>
                  </a:ext>
                </a:extLst>
              </p:cNvPr>
              <p:cNvGrpSpPr/>
              <p:nvPr/>
            </p:nvGrpSpPr>
            <p:grpSpPr>
              <a:xfrm>
                <a:off x="9436489" y="4647502"/>
                <a:ext cx="84221" cy="63366"/>
                <a:chOff x="9436489" y="4647502"/>
                <a:chExt cx="84221" cy="63366"/>
              </a:xfrm>
              <a:solidFill>
                <a:srgbClr val="FFFFFF"/>
              </a:solidFill>
            </p:grpSpPr>
            <p:sp>
              <p:nvSpPr>
                <p:cNvPr id="30" name="Freeform: Shape 29">
                  <a:extLst>
                    <a:ext uri="{FF2B5EF4-FFF2-40B4-BE49-F238E27FC236}">
                      <a16:creationId xmlns:a16="http://schemas.microsoft.com/office/drawing/2014/main" id="{19E601C9-D3F6-42CB-AE24-1772AA0D0285}"/>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31" name="Freeform: Shape 30">
                  <a:extLst>
                    <a:ext uri="{FF2B5EF4-FFF2-40B4-BE49-F238E27FC236}">
                      <a16:creationId xmlns:a16="http://schemas.microsoft.com/office/drawing/2014/main" id="{5CEB121A-AD48-4A6C-948C-9C94AF1FAF4F}"/>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24" name="Graphic 5">
                <a:extLst>
                  <a:ext uri="{FF2B5EF4-FFF2-40B4-BE49-F238E27FC236}">
                    <a16:creationId xmlns:a16="http://schemas.microsoft.com/office/drawing/2014/main" id="{1FA4B009-E791-4151-908A-06DBD574A849}"/>
                  </a:ext>
                </a:extLst>
              </p:cNvPr>
              <p:cNvGrpSpPr/>
              <p:nvPr/>
            </p:nvGrpSpPr>
            <p:grpSpPr>
              <a:xfrm>
                <a:off x="9436489" y="4730921"/>
                <a:ext cx="84221" cy="63366"/>
                <a:chOff x="9436489" y="4730921"/>
                <a:chExt cx="84221" cy="63366"/>
              </a:xfrm>
              <a:solidFill>
                <a:srgbClr val="FFFFFF"/>
              </a:solidFill>
            </p:grpSpPr>
            <p:sp>
              <p:nvSpPr>
                <p:cNvPr id="28" name="Freeform: Shape 27">
                  <a:extLst>
                    <a:ext uri="{FF2B5EF4-FFF2-40B4-BE49-F238E27FC236}">
                      <a16:creationId xmlns:a16="http://schemas.microsoft.com/office/drawing/2014/main" id="{F79BC5AE-2B39-401E-990C-428323059C78}"/>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A3F8BCD7-E662-4D81-9FBD-AB74125FC8CA}"/>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25" name="Graphic 5">
                <a:extLst>
                  <a:ext uri="{FF2B5EF4-FFF2-40B4-BE49-F238E27FC236}">
                    <a16:creationId xmlns:a16="http://schemas.microsoft.com/office/drawing/2014/main" id="{381B41A9-ECB6-473D-94F2-0B2AFB407374}"/>
                  </a:ext>
                </a:extLst>
              </p:cNvPr>
              <p:cNvGrpSpPr/>
              <p:nvPr/>
            </p:nvGrpSpPr>
            <p:grpSpPr>
              <a:xfrm>
                <a:off x="9436489" y="4814340"/>
                <a:ext cx="84221" cy="63366"/>
                <a:chOff x="9436489" y="4814340"/>
                <a:chExt cx="84221" cy="63366"/>
              </a:xfrm>
              <a:solidFill>
                <a:srgbClr val="FFFFFF"/>
              </a:solidFill>
            </p:grpSpPr>
            <p:sp>
              <p:nvSpPr>
                <p:cNvPr id="26" name="Freeform: Shape 25">
                  <a:extLst>
                    <a:ext uri="{FF2B5EF4-FFF2-40B4-BE49-F238E27FC236}">
                      <a16:creationId xmlns:a16="http://schemas.microsoft.com/office/drawing/2014/main" id="{8FF55CE3-B3B8-4B1A-BEEB-9F314AD0E45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4677CD28-D238-4AA7-B43F-96121DE25863}"/>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grpSp>
      <p:pic>
        <p:nvPicPr>
          <p:cNvPr id="39" name="Picture 2" descr="CAF enterprise-scale landing zone architecture">
            <a:extLst>
              <a:ext uri="{FF2B5EF4-FFF2-40B4-BE49-F238E27FC236}">
                <a16:creationId xmlns:a16="http://schemas.microsoft.com/office/drawing/2014/main" id="{92654D39-2C6E-47D1-A314-89A3ED1CF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31" r="58180" b="7064"/>
          <a:stretch/>
        </p:blipFill>
        <p:spPr bwMode="auto">
          <a:xfrm>
            <a:off x="5398936" y="294199"/>
            <a:ext cx="5899867" cy="4271878"/>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Shape 42">
            <a:extLst>
              <a:ext uri="{FF2B5EF4-FFF2-40B4-BE49-F238E27FC236}">
                <a16:creationId xmlns:a16="http://schemas.microsoft.com/office/drawing/2014/main" id="{2423C23C-E5B4-4B44-8699-B02FE0E95C47}"/>
              </a:ext>
              <a:ext uri="{C183D7F6-B498-43B3-948B-1728B52AA6E4}">
                <adec:decorative xmlns:adec="http://schemas.microsoft.com/office/drawing/2017/decorative" val="1"/>
              </a:ext>
            </a:extLst>
          </p:cNvPr>
          <p:cNvSpPr/>
          <p:nvPr/>
        </p:nvSpPr>
        <p:spPr bwMode="auto">
          <a:xfrm>
            <a:off x="4397071" y="0"/>
            <a:ext cx="7609399" cy="4484536"/>
          </a:xfrm>
          <a:custGeom>
            <a:avLst/>
            <a:gdLst>
              <a:gd name="connsiteX0" fmla="*/ 842839 w 7609399"/>
              <a:gd name="connsiteY0" fmla="*/ 365760 h 4484536"/>
              <a:gd name="connsiteX1" fmla="*/ 842839 w 7609399"/>
              <a:gd name="connsiteY1" fmla="*/ 4349363 h 4484536"/>
              <a:gd name="connsiteX2" fmla="*/ 4238046 w 7609399"/>
              <a:gd name="connsiteY2" fmla="*/ 4349363 h 4484536"/>
              <a:gd name="connsiteX3" fmla="*/ 4238046 w 7609399"/>
              <a:gd name="connsiteY3" fmla="*/ 365760 h 4484536"/>
              <a:gd name="connsiteX4" fmla="*/ 0 w 7609399"/>
              <a:gd name="connsiteY4" fmla="*/ 0 h 4484536"/>
              <a:gd name="connsiteX5" fmla="*/ 7609399 w 7609399"/>
              <a:gd name="connsiteY5" fmla="*/ 0 h 4484536"/>
              <a:gd name="connsiteX6" fmla="*/ 7609399 w 7609399"/>
              <a:gd name="connsiteY6" fmla="*/ 4484536 h 4484536"/>
              <a:gd name="connsiteX7" fmla="*/ 0 w 7609399"/>
              <a:gd name="connsiteY7" fmla="*/ 4484536 h 448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9399" h="4484536">
                <a:moveTo>
                  <a:pt x="842839" y="365760"/>
                </a:moveTo>
                <a:lnTo>
                  <a:pt x="842839" y="4349363"/>
                </a:lnTo>
                <a:lnTo>
                  <a:pt x="4238046" y="4349363"/>
                </a:lnTo>
                <a:lnTo>
                  <a:pt x="4238046" y="365760"/>
                </a:lnTo>
                <a:close/>
                <a:moveTo>
                  <a:pt x="0" y="0"/>
                </a:moveTo>
                <a:lnTo>
                  <a:pt x="7609399" y="0"/>
                </a:lnTo>
                <a:lnTo>
                  <a:pt x="7609399" y="4484536"/>
                </a:lnTo>
                <a:lnTo>
                  <a:pt x="0" y="4484536"/>
                </a:lnTo>
                <a:close/>
              </a:path>
            </a:pathLst>
          </a:custGeom>
          <a:solidFill>
            <a:srgbClr val="FFFFFF">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68" name="Text Placeholder 7167">
            <a:extLst>
              <a:ext uri="{FF2B5EF4-FFF2-40B4-BE49-F238E27FC236}">
                <a16:creationId xmlns:a16="http://schemas.microsoft.com/office/drawing/2014/main" id="{E906DF2B-0090-4742-8523-E489EAF65105}"/>
              </a:ext>
            </a:extLst>
          </p:cNvPr>
          <p:cNvSpPr>
            <a:spLocks noGrp="1"/>
          </p:cNvSpPr>
          <p:nvPr>
            <p:ph type="body" sz="quarter" idx="10"/>
          </p:nvPr>
        </p:nvSpPr>
        <p:spPr>
          <a:xfrm>
            <a:off x="4784651" y="4349362"/>
            <a:ext cx="7224787" cy="1282452"/>
          </a:xfrm>
        </p:spPr>
        <p:txBody>
          <a:bodyPr/>
          <a:lstStyle/>
          <a:p>
            <a:pPr>
              <a:spcAft>
                <a:spcPts val="600"/>
              </a:spcAft>
            </a:pPr>
            <a:r>
              <a:rPr lang="en-US" sz="1600" spc="-50">
                <a:solidFill>
                  <a:srgbClr val="171717"/>
                </a:solidFill>
                <a:latin typeface="+mj-lt"/>
              </a:rPr>
              <a:t>Design considerations</a:t>
            </a:r>
          </a:p>
          <a:p>
            <a:pPr marL="227013" indent="-227013" algn="l">
              <a:spcAft>
                <a:spcPts val="0"/>
              </a:spcAft>
              <a:buFont typeface="Arial" panose="020B0604020202020204" pitchFamily="34" charset="0"/>
              <a:buChar char="•"/>
            </a:pPr>
            <a:r>
              <a:rPr lang="en-US" sz="1400" b="0" i="0" spc="-50">
                <a:solidFill>
                  <a:srgbClr val="171717"/>
                </a:solidFill>
                <a:effectLst/>
              </a:rPr>
              <a:t>Be aware of ways to isolate workloads logically within a cluster and physically in separate clusters</a:t>
            </a:r>
          </a:p>
          <a:p>
            <a:pPr marL="227013" indent="-227013" algn="l">
              <a:spcAft>
                <a:spcPts val="0"/>
              </a:spcAft>
              <a:buFont typeface="Arial" panose="020B0604020202020204" pitchFamily="34" charset="0"/>
              <a:buChar char="•"/>
            </a:pPr>
            <a:r>
              <a:rPr lang="en-US" sz="1400" b="0" i="0" spc="-50">
                <a:solidFill>
                  <a:srgbClr val="171717"/>
                </a:solidFill>
                <a:effectLst/>
              </a:rPr>
              <a:t>Be aware of ways to control resource consumption by workloads</a:t>
            </a:r>
          </a:p>
          <a:p>
            <a:pPr marL="227013" indent="-227013" algn="l">
              <a:spcAft>
                <a:spcPts val="0"/>
              </a:spcAft>
              <a:buFont typeface="Arial" panose="020B0604020202020204" pitchFamily="34" charset="0"/>
              <a:buChar char="•"/>
            </a:pPr>
            <a:r>
              <a:rPr lang="en-US" sz="1400" b="0" i="0" spc="-50">
                <a:solidFill>
                  <a:srgbClr val="171717"/>
                </a:solidFill>
                <a:effectLst/>
              </a:rPr>
              <a:t>Understand AKS limits:</a:t>
            </a:r>
          </a:p>
          <a:p>
            <a:pPr marL="687388" lvl="2" indent="-227013">
              <a:buFont typeface="Arial" panose="020B0604020202020204" pitchFamily="34" charset="0"/>
              <a:buChar char="•"/>
            </a:pPr>
            <a:r>
              <a:rPr lang="en-US" sz="1200" i="0" u="none" strike="noStrike" spc="-50">
                <a:solidFill>
                  <a:srgbClr val="171717"/>
                </a:solidFill>
                <a:effectLst/>
                <a:latin typeface="+mn-lt"/>
                <a:hlinkClick r:id="rId4"/>
              </a:rPr>
              <a:t>Quotas and regional limits</a:t>
            </a:r>
            <a:endParaRPr lang="en-US" sz="1200" i="0" spc="-50">
              <a:solidFill>
                <a:srgbClr val="171717"/>
              </a:solidFill>
              <a:effectLst/>
              <a:latin typeface="+mn-lt"/>
            </a:endParaRPr>
          </a:p>
          <a:p>
            <a:pPr marL="687388" lvl="2" indent="-227013">
              <a:buFont typeface="Arial" panose="020B0604020202020204" pitchFamily="34" charset="0"/>
              <a:buChar char="•"/>
            </a:pPr>
            <a:r>
              <a:rPr lang="en-US" sz="1200" i="0" u="none" strike="noStrike" spc="-50">
                <a:solidFill>
                  <a:srgbClr val="171717"/>
                </a:solidFill>
                <a:effectLst/>
                <a:latin typeface="+mn-lt"/>
                <a:hlinkClick r:id="rId5"/>
              </a:rPr>
              <a:t>AKS service limits</a:t>
            </a:r>
            <a:endParaRPr lang="en-US" sz="1200" i="0" spc="-50">
              <a:solidFill>
                <a:srgbClr val="171717"/>
              </a:solidFill>
              <a:effectLst/>
              <a:latin typeface="+mn-lt"/>
            </a:endParaRPr>
          </a:p>
          <a:p>
            <a:pPr marL="227013" indent="-227013" algn="l">
              <a:spcAft>
                <a:spcPts val="0"/>
              </a:spcAft>
              <a:buFont typeface="Arial" panose="020B0604020202020204" pitchFamily="34" charset="0"/>
              <a:buChar char="•"/>
            </a:pPr>
            <a:r>
              <a:rPr lang="en-US" sz="1400" b="0" i="0" spc="-50">
                <a:solidFill>
                  <a:srgbClr val="171717"/>
                </a:solidFill>
                <a:effectLst/>
              </a:rPr>
              <a:t>Use logical isolation at the namespace level to separate applications, teams, environments, business units: </a:t>
            </a:r>
            <a:r>
              <a:rPr lang="en-US" sz="1400" b="0" i="0" u="none" strike="noStrike" spc="-50">
                <a:solidFill>
                  <a:srgbClr val="171717"/>
                </a:solidFill>
                <a:effectLst/>
                <a:hlinkClick r:id="rId6"/>
              </a:rPr>
              <a:t>Multi-tenancy and cluster isolation</a:t>
            </a:r>
            <a:r>
              <a:rPr lang="en-US" sz="1400" b="0" i="0" spc="-50">
                <a:solidFill>
                  <a:srgbClr val="171717"/>
                </a:solidFill>
                <a:effectLst/>
              </a:rPr>
              <a:t>. Also, node pools can help at nodes with different node specifications, and maintenance like Kubernetes upgrades: </a:t>
            </a:r>
            <a:r>
              <a:rPr lang="en-US" sz="1400" b="0" i="0" u="none" strike="noStrike" spc="-50">
                <a:solidFill>
                  <a:srgbClr val="171717"/>
                </a:solidFill>
                <a:effectLst/>
                <a:hlinkClick r:id="rId7"/>
              </a:rPr>
              <a:t>Multiple node pools</a:t>
            </a:r>
            <a:r>
              <a:rPr lang="en-US" sz="1400" b="0" i="0" u="none" strike="noStrike" spc="-50">
                <a:solidFill>
                  <a:srgbClr val="171717"/>
                </a:solidFill>
                <a:effectLst/>
              </a:rPr>
              <a:t>.</a:t>
            </a:r>
            <a:endParaRPr lang="en-US" sz="1400" b="0" i="0" spc="-50">
              <a:solidFill>
                <a:srgbClr val="171717"/>
              </a:solidFill>
              <a:effectLst/>
            </a:endParaRPr>
          </a:p>
        </p:txBody>
      </p:sp>
      <p:sp>
        <p:nvSpPr>
          <p:cNvPr id="7171" name="Rectangle 7170">
            <a:extLst>
              <a:ext uri="{FF2B5EF4-FFF2-40B4-BE49-F238E27FC236}">
                <a16:creationId xmlns:a16="http://schemas.microsoft.com/office/drawing/2014/main" id="{85A39B3D-964A-4EA4-9FA3-073442553F26}"/>
              </a:ext>
              <a:ext uri="{C183D7F6-B498-43B3-948B-1728B52AA6E4}">
                <adec:decorative xmlns:adec="http://schemas.microsoft.com/office/drawing/2017/decorative" val="1"/>
              </a:ext>
            </a:extLst>
          </p:cNvPr>
          <p:cNvSpPr/>
          <p:nvPr/>
        </p:nvSpPr>
        <p:spPr bwMode="auto">
          <a:xfrm>
            <a:off x="5239910" y="365760"/>
            <a:ext cx="3395207" cy="3983603"/>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991433"/>
          </a:xfrm>
          <a:prstGeom prst="rect">
            <a:avLst/>
          </a:prstGeom>
        </p:spPr>
        <p:txBody>
          <a:bodyPr wrap="square" anchor="t">
            <a:normAutofit fontScale="90000"/>
          </a:bodyPr>
          <a:lstStyle/>
          <a:p>
            <a:r>
              <a:rPr lang="en-GB">
                <a:solidFill>
                  <a:schemeClr val="tx1"/>
                </a:solidFill>
              </a:rPr>
              <a:t>Business continuity </a:t>
            </a:r>
            <a:br>
              <a:rPr lang="en-GB">
                <a:solidFill>
                  <a:schemeClr val="tx1"/>
                </a:solidFill>
              </a:rPr>
            </a:br>
            <a:r>
              <a:rPr lang="en-GB">
                <a:solidFill>
                  <a:schemeClr val="tx1"/>
                </a:solidFill>
              </a:rPr>
              <a:t>&amp; disaster recovery</a:t>
            </a:r>
            <a:br>
              <a:rPr lang="en-GB">
                <a:solidFill>
                  <a:schemeClr val="tx1"/>
                </a:solidFill>
              </a:rPr>
            </a:br>
            <a:endParaRPr lang="en-GB">
              <a:solidFill>
                <a:schemeClr val="tx1"/>
              </a:solidFill>
            </a:endParaRPr>
          </a:p>
        </p:txBody>
      </p:sp>
      <p:sp>
        <p:nvSpPr>
          <p:cNvPr id="30" name="Text Placeholder 7168">
            <a:extLst>
              <a:ext uri="{FF2B5EF4-FFF2-40B4-BE49-F238E27FC236}">
                <a16:creationId xmlns:a16="http://schemas.microsoft.com/office/drawing/2014/main" id="{4CAB503D-4349-4468-B56B-DD5C0392B5AF}"/>
              </a:ext>
            </a:extLst>
          </p:cNvPr>
          <p:cNvSpPr>
            <a:spLocks noGrp="1"/>
          </p:cNvSpPr>
          <p:nvPr>
            <p:ph type="body" sz="quarter" idx="11"/>
          </p:nvPr>
        </p:nvSpPr>
        <p:spPr>
          <a:xfrm>
            <a:off x="609600" y="4498145"/>
            <a:ext cx="3643423" cy="492443"/>
          </a:xfrm>
        </p:spPr>
        <p:txBody>
          <a:bodyPr/>
          <a:lstStyle/>
          <a:p>
            <a:r>
              <a:rPr lang="en-US">
                <a:solidFill>
                  <a:schemeClr val="tx2"/>
                </a:solidFill>
              </a:rPr>
              <a:t>Planning for BCDR</a:t>
            </a:r>
          </a:p>
          <a:p>
            <a:endParaRPr lang="en-US">
              <a:solidFill>
                <a:schemeClr val="tx2"/>
              </a:solidFill>
            </a:endParaRPr>
          </a:p>
        </p:txBody>
      </p:sp>
      <p:sp>
        <p:nvSpPr>
          <p:cNvPr id="2" name="Text Placeholder 1">
            <a:extLst>
              <a:ext uri="{FF2B5EF4-FFF2-40B4-BE49-F238E27FC236}">
                <a16:creationId xmlns:a16="http://schemas.microsoft.com/office/drawing/2014/main" id="{FB3FFFE2-7D9C-41DF-84BB-1138995951A9}"/>
              </a:ext>
            </a:extLst>
          </p:cNvPr>
          <p:cNvSpPr>
            <a:spLocks noGrp="1"/>
          </p:cNvSpPr>
          <p:nvPr>
            <p:ph type="body" sz="quarter" idx="10"/>
          </p:nvPr>
        </p:nvSpPr>
        <p:spPr>
          <a:xfrm>
            <a:off x="4762500" y="4589463"/>
            <a:ext cx="7116725" cy="2006453"/>
          </a:xfrm>
        </p:spPr>
        <p:txBody>
          <a:bodyPr/>
          <a:lstStyle/>
          <a:p>
            <a:pPr marL="227013" indent="-227013" algn="l">
              <a:buFont typeface="Arial" panose="020B0604020202020204" pitchFamily="34" charset="0"/>
              <a:buChar char="•"/>
            </a:pPr>
            <a:r>
              <a:rPr lang="en-US" sz="1600" b="0" i="0">
                <a:solidFill>
                  <a:srgbClr val="171717"/>
                </a:solidFill>
                <a:effectLst/>
              </a:rPr>
              <a:t>AKS Cluster nodes should use multiple nodes in a node pool to provide the minimum level of availability for your application</a:t>
            </a:r>
          </a:p>
          <a:p>
            <a:pPr marL="227013" indent="-227013" algn="l">
              <a:buFont typeface="Arial" panose="020B0604020202020204" pitchFamily="34" charset="0"/>
              <a:buChar char="•"/>
            </a:pPr>
            <a:r>
              <a:rPr lang="en-US" sz="1600" b="0" i="0" u="none" strike="noStrike">
                <a:solidFill>
                  <a:srgbClr val="171717"/>
                </a:solidFill>
                <a:effectLst/>
                <a:hlinkClick r:id="rId3"/>
              </a:rPr>
              <a:t>Set pod requests and limits.</a:t>
            </a:r>
            <a:r>
              <a:rPr lang="en-US" sz="1600" b="0" i="0">
                <a:solidFill>
                  <a:srgbClr val="171717"/>
                </a:solidFill>
                <a:effectLst/>
              </a:rPr>
              <a:t> Setting these limits allows Kubernetes to efficiently allocate CPU and, or memory resources to the pods and have higher container density on a node. Limits can also increase reliability with reduced costs because of better hardware utilization.</a:t>
            </a:r>
          </a:p>
          <a:p>
            <a:endParaRPr lang="en-US" sz="1600"/>
          </a:p>
        </p:txBody>
      </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69" t="52939" r="18029"/>
          <a:stretch/>
        </p:blipFill>
        <p:spPr bwMode="auto">
          <a:xfrm>
            <a:off x="5812405" y="0"/>
            <a:ext cx="5224006" cy="411409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aphic 5">
            <a:extLst>
              <a:ext uri="{FF2B5EF4-FFF2-40B4-BE49-F238E27FC236}">
                <a16:creationId xmlns:a16="http://schemas.microsoft.com/office/drawing/2014/main" id="{10D89A65-DA30-4A67-B638-D68DD6BC0FAE}"/>
              </a:ext>
              <a:ext uri="{C183D7F6-B498-43B3-948B-1728B52AA6E4}">
                <adec:decorative xmlns:adec="http://schemas.microsoft.com/office/drawing/2017/decorative" val="1"/>
              </a:ext>
            </a:extLst>
          </p:cNvPr>
          <p:cNvGrpSpPr/>
          <p:nvPr/>
        </p:nvGrpSpPr>
        <p:grpSpPr>
          <a:xfrm>
            <a:off x="545853" y="900799"/>
            <a:ext cx="1371600" cy="1371600"/>
            <a:chOff x="13148632" y="4139769"/>
            <a:chExt cx="1108509" cy="1108509"/>
          </a:xfrm>
        </p:grpSpPr>
        <p:sp>
          <p:nvSpPr>
            <p:cNvPr id="13" name="Freeform: Shape 12">
              <a:extLst>
                <a:ext uri="{FF2B5EF4-FFF2-40B4-BE49-F238E27FC236}">
                  <a16:creationId xmlns:a16="http://schemas.microsoft.com/office/drawing/2014/main" id="{397ACB89-EC45-4B8A-AD07-6023897456D6}"/>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 name="Graphic 5">
              <a:extLst>
                <a:ext uri="{FF2B5EF4-FFF2-40B4-BE49-F238E27FC236}">
                  <a16:creationId xmlns:a16="http://schemas.microsoft.com/office/drawing/2014/main" id="{14D6CFF2-5169-4EE9-8B22-693BF85C5740}"/>
                </a:ext>
              </a:extLst>
            </p:cNvPr>
            <p:cNvGrpSpPr/>
            <p:nvPr/>
          </p:nvGrpSpPr>
          <p:grpSpPr>
            <a:xfrm>
              <a:off x="13391670" y="4382005"/>
              <a:ext cx="625642" cy="633663"/>
              <a:chOff x="13391670" y="4382005"/>
              <a:chExt cx="625642" cy="633663"/>
            </a:xfrm>
          </p:grpSpPr>
          <p:grpSp>
            <p:nvGrpSpPr>
              <p:cNvPr id="15" name="Graphic 5">
                <a:extLst>
                  <a:ext uri="{FF2B5EF4-FFF2-40B4-BE49-F238E27FC236}">
                    <a16:creationId xmlns:a16="http://schemas.microsoft.com/office/drawing/2014/main" id="{7EA5AA4D-3120-4B8D-8957-EB5A3D529662}"/>
                  </a:ext>
                </a:extLst>
              </p:cNvPr>
              <p:cNvGrpSpPr/>
              <p:nvPr/>
            </p:nvGrpSpPr>
            <p:grpSpPr>
              <a:xfrm>
                <a:off x="13516799" y="4756588"/>
                <a:ext cx="258277" cy="259079"/>
                <a:chOff x="13516799" y="4756588"/>
                <a:chExt cx="258277" cy="259079"/>
              </a:xfrm>
              <a:solidFill>
                <a:srgbClr val="50E6FF"/>
              </a:solidFill>
            </p:grpSpPr>
            <p:sp>
              <p:nvSpPr>
                <p:cNvPr id="23" name="Freeform: Shape 22">
                  <a:extLst>
                    <a:ext uri="{FF2B5EF4-FFF2-40B4-BE49-F238E27FC236}">
                      <a16:creationId xmlns:a16="http://schemas.microsoft.com/office/drawing/2014/main" id="{30C5A8AB-1880-4756-969D-4E1AA4D1C745}"/>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F8FC2C27-48BB-4A53-8FAE-AC2967D725EC}"/>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6" name="Graphic 5">
                <a:extLst>
                  <a:ext uri="{FF2B5EF4-FFF2-40B4-BE49-F238E27FC236}">
                    <a16:creationId xmlns:a16="http://schemas.microsoft.com/office/drawing/2014/main" id="{2D984D13-DCAB-493F-BD25-8400A8C37A85}"/>
                  </a:ext>
                </a:extLst>
              </p:cNvPr>
              <p:cNvGrpSpPr/>
              <p:nvPr/>
            </p:nvGrpSpPr>
            <p:grpSpPr>
              <a:xfrm>
                <a:off x="13463058" y="4733327"/>
                <a:ext cx="137159" cy="137962"/>
                <a:chOff x="13463058" y="4733327"/>
                <a:chExt cx="137159" cy="137962"/>
              </a:xfrm>
              <a:solidFill>
                <a:srgbClr val="0078D4"/>
              </a:solidFill>
            </p:grpSpPr>
            <p:sp>
              <p:nvSpPr>
                <p:cNvPr id="21" name="Freeform: Shape 20">
                  <a:extLst>
                    <a:ext uri="{FF2B5EF4-FFF2-40B4-BE49-F238E27FC236}">
                      <a16:creationId xmlns:a16="http://schemas.microsoft.com/office/drawing/2014/main" id="{E4578C4D-98A8-4D71-8406-527D387ADA05}"/>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1A7075B8-BB1C-49FE-AA90-35395D5A8173}"/>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7" name="Graphic 5">
                <a:extLst>
                  <a:ext uri="{FF2B5EF4-FFF2-40B4-BE49-F238E27FC236}">
                    <a16:creationId xmlns:a16="http://schemas.microsoft.com/office/drawing/2014/main" id="{2335CCBA-F102-446F-A4E2-E20BB2C4F7C9}"/>
                  </a:ext>
                </a:extLst>
              </p:cNvPr>
              <p:cNvGrpSpPr/>
              <p:nvPr/>
            </p:nvGrpSpPr>
            <p:grpSpPr>
              <a:xfrm>
                <a:off x="13775879" y="4733327"/>
                <a:ext cx="137159" cy="137962"/>
                <a:chOff x="13775879" y="4733327"/>
                <a:chExt cx="137159" cy="137962"/>
              </a:xfrm>
              <a:solidFill>
                <a:srgbClr val="0078D4"/>
              </a:solidFill>
            </p:grpSpPr>
            <p:sp>
              <p:nvSpPr>
                <p:cNvPr id="19" name="Freeform: Shape 18">
                  <a:extLst>
                    <a:ext uri="{FF2B5EF4-FFF2-40B4-BE49-F238E27FC236}">
                      <a16:creationId xmlns:a16="http://schemas.microsoft.com/office/drawing/2014/main" id="{39663F2C-0BBD-4C2E-8AA5-2D1B102D699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84360E6D-91B1-4CE0-844A-DA1B41206089}"/>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8" name="Freeform: Shape 17">
                <a:extLst>
                  <a:ext uri="{FF2B5EF4-FFF2-40B4-BE49-F238E27FC236}">
                    <a16:creationId xmlns:a16="http://schemas.microsoft.com/office/drawing/2014/main" id="{51BE57CC-B3E1-4405-810D-57B9FACA277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34" name="Freeform: Shape 33">
            <a:extLst>
              <a:ext uri="{FF2B5EF4-FFF2-40B4-BE49-F238E27FC236}">
                <a16:creationId xmlns:a16="http://schemas.microsoft.com/office/drawing/2014/main" id="{9F2414BE-EC6B-448B-9A83-224101A25F75}"/>
              </a:ext>
              <a:ext uri="{C183D7F6-B498-43B3-948B-1728B52AA6E4}">
                <adec:decorative xmlns:adec="http://schemas.microsoft.com/office/drawing/2017/decorative" val="1"/>
              </a:ext>
            </a:extLst>
          </p:cNvPr>
          <p:cNvSpPr/>
          <p:nvPr/>
        </p:nvSpPr>
        <p:spPr bwMode="auto">
          <a:xfrm>
            <a:off x="4381169" y="0"/>
            <a:ext cx="7810831" cy="4341412"/>
          </a:xfrm>
          <a:custGeom>
            <a:avLst/>
            <a:gdLst>
              <a:gd name="connsiteX0" fmla="*/ 2496709 w 7810831"/>
              <a:gd name="connsiteY0" fmla="*/ 182881 h 4341412"/>
              <a:gd name="connsiteX1" fmla="*/ 2496709 w 7810831"/>
              <a:gd name="connsiteY1" fmla="*/ 4206241 h 4341412"/>
              <a:gd name="connsiteX2" fmla="*/ 5971429 w 7810831"/>
              <a:gd name="connsiteY2" fmla="*/ 4206241 h 4341412"/>
              <a:gd name="connsiteX3" fmla="*/ 5971429 w 7810831"/>
              <a:gd name="connsiteY3" fmla="*/ 182881 h 4341412"/>
              <a:gd name="connsiteX4" fmla="*/ 0 w 7810831"/>
              <a:gd name="connsiteY4" fmla="*/ 0 h 4341412"/>
              <a:gd name="connsiteX5" fmla="*/ 7810831 w 7810831"/>
              <a:gd name="connsiteY5" fmla="*/ 0 h 4341412"/>
              <a:gd name="connsiteX6" fmla="*/ 7810831 w 7810831"/>
              <a:gd name="connsiteY6" fmla="*/ 4341412 h 4341412"/>
              <a:gd name="connsiteX7" fmla="*/ 0 w 7810831"/>
              <a:gd name="connsiteY7" fmla="*/ 4341412 h 43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0831" h="4341412">
                <a:moveTo>
                  <a:pt x="2496709" y="182881"/>
                </a:moveTo>
                <a:lnTo>
                  <a:pt x="2496709" y="4206241"/>
                </a:lnTo>
                <a:lnTo>
                  <a:pt x="5971429" y="4206241"/>
                </a:lnTo>
                <a:lnTo>
                  <a:pt x="5971429" y="182881"/>
                </a:lnTo>
                <a:close/>
                <a:moveTo>
                  <a:pt x="0" y="0"/>
                </a:moveTo>
                <a:lnTo>
                  <a:pt x="7810831" y="0"/>
                </a:lnTo>
                <a:lnTo>
                  <a:pt x="7810831" y="4341412"/>
                </a:lnTo>
                <a:lnTo>
                  <a:pt x="0" y="4341412"/>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descr="Highlight on Landing Zone subsciption on CAF architecture diagram">
            <a:extLst>
              <a:ext uri="{FF2B5EF4-FFF2-40B4-BE49-F238E27FC236}">
                <a16:creationId xmlns:a16="http://schemas.microsoft.com/office/drawing/2014/main" id="{2D54E5B8-D3C1-48B9-9986-4EC424CFF933}"/>
              </a:ext>
            </a:extLst>
          </p:cNvPr>
          <p:cNvSpPr/>
          <p:nvPr/>
        </p:nvSpPr>
        <p:spPr bwMode="auto">
          <a:xfrm>
            <a:off x="6877878" y="182881"/>
            <a:ext cx="3474720" cy="402336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116207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a:solidFill>
                  <a:schemeClr val="tx1"/>
                </a:solidFill>
              </a:rPr>
              <a:t>Security governance</a:t>
            </a:r>
          </a:p>
        </p:txBody>
      </p:sp>
      <p:sp>
        <p:nvSpPr>
          <p:cNvPr id="31" name="Text Placeholder 30">
            <a:extLst>
              <a:ext uri="{FF2B5EF4-FFF2-40B4-BE49-F238E27FC236}">
                <a16:creationId xmlns:a16="http://schemas.microsoft.com/office/drawing/2014/main" id="{6175FC43-4D0D-4961-AB04-4011473D020C}"/>
              </a:ext>
            </a:extLst>
          </p:cNvPr>
          <p:cNvSpPr>
            <a:spLocks noGrp="1"/>
          </p:cNvSpPr>
          <p:nvPr>
            <p:ph type="body" sz="quarter" idx="11"/>
          </p:nvPr>
        </p:nvSpPr>
        <p:spPr>
          <a:xfrm>
            <a:off x="609600" y="3973359"/>
            <a:ext cx="3643423" cy="492443"/>
          </a:xfrm>
        </p:spPr>
        <p:txBody>
          <a:bodyPr/>
          <a:lstStyle/>
          <a:p>
            <a:r>
              <a:rPr lang="en-US">
                <a:solidFill>
                  <a:schemeClr val="tx2"/>
                </a:solidFill>
              </a:rPr>
              <a:t>Planning encryption &amp; </a:t>
            </a:r>
            <a:br>
              <a:rPr lang="en-US">
                <a:solidFill>
                  <a:schemeClr val="tx2"/>
                </a:solidFill>
              </a:rPr>
            </a:br>
            <a:r>
              <a:rPr lang="en-US">
                <a:solidFill>
                  <a:schemeClr val="tx2"/>
                </a:solidFill>
              </a:rPr>
              <a:t>key management</a:t>
            </a:r>
          </a:p>
        </p:txBody>
      </p:sp>
      <p:sp>
        <p:nvSpPr>
          <p:cNvPr id="10" name="Text Placeholder 9">
            <a:extLst>
              <a:ext uri="{FF2B5EF4-FFF2-40B4-BE49-F238E27FC236}">
                <a16:creationId xmlns:a16="http://schemas.microsoft.com/office/drawing/2014/main" id="{61458FD7-9ECD-4250-AD29-57D17B6A21D0}"/>
              </a:ext>
            </a:extLst>
          </p:cNvPr>
          <p:cNvSpPr>
            <a:spLocks noGrp="1"/>
          </p:cNvSpPr>
          <p:nvPr>
            <p:ph type="body" sz="quarter" idx="10"/>
          </p:nvPr>
        </p:nvSpPr>
        <p:spPr>
          <a:xfrm>
            <a:off x="4784725" y="3973359"/>
            <a:ext cx="7224713" cy="2633952"/>
          </a:xfrm>
        </p:spPr>
        <p:txBody>
          <a:bodyPr/>
          <a:lstStyle/>
          <a:p>
            <a:pPr>
              <a:spcAft>
                <a:spcPts val="600"/>
              </a:spcAft>
            </a:pPr>
            <a:r>
              <a:rPr lang="en-US" sz="1600" spc="-50">
                <a:solidFill>
                  <a:srgbClr val="171717"/>
                </a:solidFill>
                <a:latin typeface="+mj-lt"/>
              </a:rPr>
              <a:t>Design considerations</a:t>
            </a:r>
          </a:p>
          <a:p>
            <a:pPr marL="285750" indent="-285750" algn="l">
              <a:spcAft>
                <a:spcPts val="600"/>
              </a:spcAft>
              <a:buFont typeface="Arial" panose="020B0604020202020204" pitchFamily="34" charset="0"/>
              <a:buChar char="•"/>
            </a:pPr>
            <a:r>
              <a:rPr lang="en-US" sz="1600" b="0" i="0">
                <a:solidFill>
                  <a:srgbClr val="171717"/>
                </a:solidFill>
                <a:effectLst/>
              </a:rPr>
              <a:t>Decide whether the cluster's control plane is accessible via the internet (default) or within a specific </a:t>
            </a:r>
            <a:r>
              <a:rPr lang="en-US" sz="1600" b="0" i="0" err="1">
                <a:solidFill>
                  <a:srgbClr val="171717"/>
                </a:solidFill>
                <a:effectLst/>
              </a:rPr>
              <a:t>VNet</a:t>
            </a:r>
            <a:r>
              <a:rPr lang="en-US" sz="1600" b="0" i="0">
                <a:solidFill>
                  <a:srgbClr val="171717"/>
                </a:solidFill>
                <a:effectLst/>
              </a:rPr>
              <a:t> only (private cluster)</a:t>
            </a:r>
          </a:p>
          <a:p>
            <a:pPr marL="285750" indent="-285750" algn="l">
              <a:spcAft>
                <a:spcPts val="600"/>
              </a:spcAft>
              <a:buFont typeface="Arial" panose="020B0604020202020204" pitchFamily="34" charset="0"/>
              <a:buChar char="•"/>
            </a:pPr>
            <a:r>
              <a:rPr lang="en-US" sz="1600" b="0" i="0">
                <a:solidFill>
                  <a:srgbClr val="171717"/>
                </a:solidFill>
                <a:effectLst/>
              </a:rPr>
              <a:t>Monitor and enforce configuration using </a:t>
            </a:r>
            <a:r>
              <a:rPr lang="en-US" sz="1600" b="0" i="0" u="none" strike="noStrike">
                <a:solidFill>
                  <a:srgbClr val="171717"/>
                </a:solidFill>
                <a:effectLst/>
                <a:hlinkClick r:id="rId3"/>
              </a:rPr>
              <a:t>Azure Policy for Kubernetes</a:t>
            </a:r>
            <a:endParaRPr lang="en-US" sz="1600" b="0" i="0" u="none" strike="noStrike">
              <a:solidFill>
                <a:srgbClr val="171717"/>
              </a:solidFill>
              <a:effectLst/>
            </a:endParaRPr>
          </a:p>
          <a:p>
            <a:pPr>
              <a:spcAft>
                <a:spcPts val="600"/>
              </a:spcAft>
            </a:pPr>
            <a:r>
              <a:rPr lang="en-US" sz="1600" spc="-50">
                <a:solidFill>
                  <a:srgbClr val="171717"/>
                </a:solidFill>
                <a:latin typeface="+mj-lt"/>
              </a:rPr>
              <a:t>Design recommendations</a:t>
            </a:r>
          </a:p>
          <a:p>
            <a:pPr marL="285750" indent="-285750" algn="l">
              <a:spcAft>
                <a:spcPts val="600"/>
              </a:spcAft>
              <a:buFont typeface="Arial" panose="020B0604020202020204" pitchFamily="34" charset="0"/>
              <a:buChar char="•"/>
            </a:pPr>
            <a:r>
              <a:rPr lang="en-US" sz="1600" b="0" i="0">
                <a:solidFill>
                  <a:srgbClr val="171717"/>
                </a:solidFill>
                <a:effectLst/>
              </a:rPr>
              <a:t>Limit access to </a:t>
            </a:r>
            <a:r>
              <a:rPr lang="en-US" sz="1600" b="0" i="0" u="none" strike="noStrike">
                <a:solidFill>
                  <a:srgbClr val="171717"/>
                </a:solidFill>
                <a:effectLst/>
                <a:hlinkClick r:id="rId4"/>
              </a:rPr>
              <a:t>Kubernetes cluster configuration</a:t>
            </a:r>
            <a:r>
              <a:rPr lang="en-US" sz="1600" b="0" i="0">
                <a:solidFill>
                  <a:srgbClr val="171717"/>
                </a:solidFill>
                <a:effectLst/>
              </a:rPr>
              <a:t> file with Azure role-based </a:t>
            </a:r>
            <a:br>
              <a:rPr lang="en-US" sz="1600" b="0" i="0">
                <a:solidFill>
                  <a:srgbClr val="171717"/>
                </a:solidFill>
                <a:effectLst/>
              </a:rPr>
            </a:br>
            <a:r>
              <a:rPr lang="en-US" sz="1600" b="0" i="0">
                <a:solidFill>
                  <a:srgbClr val="171717"/>
                </a:solidFill>
                <a:effectLst/>
              </a:rPr>
              <a:t>access control</a:t>
            </a:r>
          </a:p>
          <a:p>
            <a:pPr marL="285750" indent="-285750" algn="l">
              <a:spcAft>
                <a:spcPts val="600"/>
              </a:spcAft>
              <a:buFont typeface="Arial" panose="020B0604020202020204" pitchFamily="34" charset="0"/>
              <a:buChar char="•"/>
            </a:pPr>
            <a:r>
              <a:rPr lang="en-US" sz="1600" b="0" i="0">
                <a:solidFill>
                  <a:srgbClr val="171717"/>
                </a:solidFill>
                <a:effectLst/>
              </a:rPr>
              <a:t>Limit access to </a:t>
            </a:r>
            <a:r>
              <a:rPr lang="en-US" sz="1600" b="0" i="0" u="none" strike="noStrike">
                <a:solidFill>
                  <a:srgbClr val="171717"/>
                </a:solidFill>
                <a:effectLst/>
                <a:hlinkClick r:id="rId5"/>
              </a:rPr>
              <a:t>actions that containers can perform</a:t>
            </a:r>
            <a:r>
              <a:rPr lang="en-US" sz="1600" b="0" i="0">
                <a:solidFill>
                  <a:srgbClr val="171717"/>
                </a:solidFill>
                <a:effectLst/>
              </a:rPr>
              <a:t>. Provide the least number of permissions and avoid the use of root/privileged escalation.</a:t>
            </a:r>
          </a:p>
        </p:txBody>
      </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Shape 44">
            <a:extLst>
              <a:ext uri="{FF2B5EF4-FFF2-40B4-BE49-F238E27FC236}">
                <a16:creationId xmlns:a16="http://schemas.microsoft.com/office/drawing/2014/main" id="{87D9CE68-D44E-4286-BD70-FEE732BB6E69}"/>
              </a:ext>
              <a:ext uri="{C183D7F6-B498-43B3-948B-1728B52AA6E4}">
                <adec:decorative xmlns:adec="http://schemas.microsoft.com/office/drawing/2017/decorative" val="1"/>
              </a:ext>
            </a:extLst>
          </p:cNvPr>
          <p:cNvSpPr/>
          <p:nvPr/>
        </p:nvSpPr>
        <p:spPr bwMode="auto">
          <a:xfrm>
            <a:off x="4356847" y="0"/>
            <a:ext cx="7835153" cy="4087906"/>
          </a:xfrm>
          <a:custGeom>
            <a:avLst/>
            <a:gdLst>
              <a:gd name="connsiteX0" fmla="*/ 1134318 w 7835153"/>
              <a:gd name="connsiteY0" fmla="*/ 2238042 h 4087906"/>
              <a:gd name="connsiteX1" fmla="*/ 1134318 w 7835153"/>
              <a:gd name="connsiteY1" fmla="*/ 3241963 h 4087906"/>
              <a:gd name="connsiteX2" fmla="*/ 2234658 w 7835153"/>
              <a:gd name="connsiteY2" fmla="*/ 3241963 h 4087906"/>
              <a:gd name="connsiteX3" fmla="*/ 2234658 w 7835153"/>
              <a:gd name="connsiteY3" fmla="*/ 2238042 h 4087906"/>
              <a:gd name="connsiteX4" fmla="*/ 3373988 w 7835153"/>
              <a:gd name="connsiteY4" fmla="*/ 2238041 h 4087906"/>
              <a:gd name="connsiteX5" fmla="*/ 3373988 w 7835153"/>
              <a:gd name="connsiteY5" fmla="*/ 3950990 h 4087906"/>
              <a:gd name="connsiteX6" fmla="*/ 4774363 w 7835153"/>
              <a:gd name="connsiteY6" fmla="*/ 3950990 h 4087906"/>
              <a:gd name="connsiteX7" fmla="*/ 4774363 w 7835153"/>
              <a:gd name="connsiteY7" fmla="*/ 2238041 h 4087906"/>
              <a:gd name="connsiteX8" fmla="*/ 2283556 w 7835153"/>
              <a:gd name="connsiteY8" fmla="*/ 2238041 h 4087906"/>
              <a:gd name="connsiteX9" fmla="*/ 2283556 w 7835153"/>
              <a:gd name="connsiteY9" fmla="*/ 3241962 h 4087906"/>
              <a:gd name="connsiteX10" fmla="*/ 3328164 w 7835153"/>
              <a:gd name="connsiteY10" fmla="*/ 3241962 h 4087906"/>
              <a:gd name="connsiteX11" fmla="*/ 3328164 w 7835153"/>
              <a:gd name="connsiteY11" fmla="*/ 2238041 h 4087906"/>
              <a:gd name="connsiteX12" fmla="*/ 1134318 w 7835153"/>
              <a:gd name="connsiteY12" fmla="*/ 1213871 h 4087906"/>
              <a:gd name="connsiteX13" fmla="*/ 1134318 w 7835153"/>
              <a:gd name="connsiteY13" fmla="*/ 2195538 h 4087906"/>
              <a:gd name="connsiteX14" fmla="*/ 2234658 w 7835153"/>
              <a:gd name="connsiteY14" fmla="*/ 2195538 h 4087906"/>
              <a:gd name="connsiteX15" fmla="*/ 2234658 w 7835153"/>
              <a:gd name="connsiteY15" fmla="*/ 1213871 h 4087906"/>
              <a:gd name="connsiteX16" fmla="*/ 2456893 w 7835153"/>
              <a:gd name="connsiteY16" fmla="*/ 195594 h 4087906"/>
              <a:gd name="connsiteX17" fmla="*/ 2456893 w 7835153"/>
              <a:gd name="connsiteY17" fmla="*/ 1155380 h 4087906"/>
              <a:gd name="connsiteX18" fmla="*/ 4528681 w 7835153"/>
              <a:gd name="connsiteY18" fmla="*/ 1155380 h 4087906"/>
              <a:gd name="connsiteX19" fmla="*/ 4528681 w 7835153"/>
              <a:gd name="connsiteY19" fmla="*/ 2052604 h 4087906"/>
              <a:gd name="connsiteX20" fmla="*/ 5958395 w 7835153"/>
              <a:gd name="connsiteY20" fmla="*/ 2052604 h 4087906"/>
              <a:gd name="connsiteX21" fmla="*/ 5958395 w 7835153"/>
              <a:gd name="connsiteY21" fmla="*/ 990067 h 4087906"/>
              <a:gd name="connsiteX22" fmla="*/ 5260339 w 7835153"/>
              <a:gd name="connsiteY22" fmla="*/ 990067 h 4087906"/>
              <a:gd name="connsiteX23" fmla="*/ 5260339 w 7835153"/>
              <a:gd name="connsiteY23" fmla="*/ 195594 h 4087906"/>
              <a:gd name="connsiteX24" fmla="*/ 0 w 7835153"/>
              <a:gd name="connsiteY24" fmla="*/ 0 h 4087906"/>
              <a:gd name="connsiteX25" fmla="*/ 7835153 w 7835153"/>
              <a:gd name="connsiteY25" fmla="*/ 0 h 4087906"/>
              <a:gd name="connsiteX26" fmla="*/ 7835153 w 7835153"/>
              <a:gd name="connsiteY26" fmla="*/ 4087906 h 4087906"/>
              <a:gd name="connsiteX27" fmla="*/ 0 w 7835153"/>
              <a:gd name="connsiteY27" fmla="*/ 4087906 h 40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835153" h="4087906">
                <a:moveTo>
                  <a:pt x="1134318" y="2238042"/>
                </a:moveTo>
                <a:lnTo>
                  <a:pt x="1134318" y="3241963"/>
                </a:lnTo>
                <a:lnTo>
                  <a:pt x="2234658" y="3241963"/>
                </a:lnTo>
                <a:lnTo>
                  <a:pt x="2234658" y="2238042"/>
                </a:lnTo>
                <a:close/>
                <a:moveTo>
                  <a:pt x="3373988" y="2238041"/>
                </a:moveTo>
                <a:lnTo>
                  <a:pt x="3373988" y="3950990"/>
                </a:lnTo>
                <a:lnTo>
                  <a:pt x="4774363" y="3950990"/>
                </a:lnTo>
                <a:lnTo>
                  <a:pt x="4774363" y="2238041"/>
                </a:lnTo>
                <a:close/>
                <a:moveTo>
                  <a:pt x="2283556" y="2238041"/>
                </a:moveTo>
                <a:lnTo>
                  <a:pt x="2283556" y="3241962"/>
                </a:lnTo>
                <a:lnTo>
                  <a:pt x="3328164" y="3241962"/>
                </a:lnTo>
                <a:lnTo>
                  <a:pt x="3328164" y="2238041"/>
                </a:lnTo>
                <a:close/>
                <a:moveTo>
                  <a:pt x="1134318" y="1213871"/>
                </a:moveTo>
                <a:lnTo>
                  <a:pt x="1134318" y="2195538"/>
                </a:lnTo>
                <a:lnTo>
                  <a:pt x="2234658" y="2195538"/>
                </a:lnTo>
                <a:lnTo>
                  <a:pt x="2234658" y="1213871"/>
                </a:lnTo>
                <a:close/>
                <a:moveTo>
                  <a:pt x="2456893" y="195594"/>
                </a:moveTo>
                <a:lnTo>
                  <a:pt x="2456893" y="1155380"/>
                </a:lnTo>
                <a:lnTo>
                  <a:pt x="4528681" y="1155380"/>
                </a:lnTo>
                <a:lnTo>
                  <a:pt x="4528681" y="2052604"/>
                </a:lnTo>
                <a:lnTo>
                  <a:pt x="5958395" y="2052604"/>
                </a:lnTo>
                <a:lnTo>
                  <a:pt x="5958395" y="990067"/>
                </a:lnTo>
                <a:lnTo>
                  <a:pt x="5260339" y="990067"/>
                </a:lnTo>
                <a:lnTo>
                  <a:pt x="5260339" y="195594"/>
                </a:lnTo>
                <a:close/>
                <a:moveTo>
                  <a:pt x="0" y="0"/>
                </a:moveTo>
                <a:lnTo>
                  <a:pt x="7835153" y="0"/>
                </a:lnTo>
                <a:lnTo>
                  <a:pt x="7835153" y="4087906"/>
                </a:lnTo>
                <a:lnTo>
                  <a:pt x="0" y="4087906"/>
                </a:lnTo>
                <a:close/>
              </a:path>
            </a:pathLst>
          </a:cu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4C447BCB-120E-485A-8C70-260F47E9539E}"/>
              </a:ext>
              <a:ext uri="{C183D7F6-B498-43B3-948B-1728B52AA6E4}">
                <adec:decorative xmlns:adec="http://schemas.microsoft.com/office/drawing/2017/decorative" val="1"/>
              </a:ext>
            </a:extLst>
          </p:cNvPr>
          <p:cNvSpPr/>
          <p:nvPr/>
        </p:nvSpPr>
        <p:spPr bwMode="auto">
          <a:xfrm>
            <a:off x="5491165" y="1213871"/>
            <a:ext cx="1100340" cy="981667"/>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 uri="{C183D7F6-B498-43B3-948B-1728B52AA6E4}">
                <adec:decorative xmlns:adec="http://schemas.microsoft.com/office/drawing/2017/decorative" val="1"/>
              </a:ext>
            </a:extLst>
          </p:cNvPr>
          <p:cNvSpPr/>
          <p:nvPr/>
        </p:nvSpPr>
        <p:spPr bwMode="auto">
          <a:xfrm>
            <a:off x="6640403" y="2238041"/>
            <a:ext cx="1044608" cy="1003921"/>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 uri="{C183D7F6-B498-43B3-948B-1728B52AA6E4}">
                <adec:decorative xmlns:adec="http://schemas.microsoft.com/office/drawing/2017/decorative" val="1"/>
              </a:ext>
            </a:extLst>
          </p:cNvPr>
          <p:cNvSpPr/>
          <p:nvPr/>
        </p:nvSpPr>
        <p:spPr bwMode="auto">
          <a:xfrm>
            <a:off x="7730835" y="2238041"/>
            <a:ext cx="1400375" cy="1712949"/>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 uri="{C183D7F6-B498-43B3-948B-1728B52AA6E4}">
                <adec:decorative xmlns:adec="http://schemas.microsoft.com/office/drawing/2017/decorative" val="1"/>
              </a:ext>
            </a:extLst>
          </p:cNvPr>
          <p:cNvSpPr/>
          <p:nvPr/>
        </p:nvSpPr>
        <p:spPr bwMode="auto">
          <a:xfrm>
            <a:off x="8885528" y="990067"/>
            <a:ext cx="1429714" cy="1062537"/>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5" name="Freeform: Shape 34">
            <a:extLst>
              <a:ext uri="{FF2B5EF4-FFF2-40B4-BE49-F238E27FC236}">
                <a16:creationId xmlns:a16="http://schemas.microsoft.com/office/drawing/2014/main" id="{5C68E20D-6C46-401C-AC4E-2F33104A961E}"/>
              </a:ext>
              <a:ext uri="{C183D7F6-B498-43B3-948B-1728B52AA6E4}">
                <adec:decorative xmlns:adec="http://schemas.microsoft.com/office/drawing/2017/decorative" val="1"/>
              </a:ext>
            </a:extLst>
          </p:cNvPr>
          <p:cNvSpPr/>
          <p:nvPr/>
        </p:nvSpPr>
        <p:spPr bwMode="auto">
          <a:xfrm>
            <a:off x="6813740" y="195594"/>
            <a:ext cx="2803446" cy="959786"/>
          </a:xfrm>
          <a:custGeom>
            <a:avLst/>
            <a:gdLst>
              <a:gd name="connsiteX0" fmla="*/ 0 w 2803446"/>
              <a:gd name="connsiteY0" fmla="*/ 0 h 959786"/>
              <a:gd name="connsiteX1" fmla="*/ 2803446 w 2803446"/>
              <a:gd name="connsiteY1" fmla="*/ 0 h 959786"/>
              <a:gd name="connsiteX2" fmla="*/ 2803446 w 2803446"/>
              <a:gd name="connsiteY2" fmla="*/ 794473 h 959786"/>
              <a:gd name="connsiteX3" fmla="*/ 2071788 w 2803446"/>
              <a:gd name="connsiteY3" fmla="*/ 794473 h 959786"/>
              <a:gd name="connsiteX4" fmla="*/ 2071788 w 2803446"/>
              <a:gd name="connsiteY4" fmla="*/ 959786 h 959786"/>
              <a:gd name="connsiteX5" fmla="*/ 0 w 2803446"/>
              <a:gd name="connsiteY5" fmla="*/ 959786 h 9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446" h="959786">
                <a:moveTo>
                  <a:pt x="0" y="0"/>
                </a:moveTo>
                <a:lnTo>
                  <a:pt x="2803446" y="0"/>
                </a:lnTo>
                <a:lnTo>
                  <a:pt x="2803446" y="794473"/>
                </a:lnTo>
                <a:lnTo>
                  <a:pt x="2071788" y="794473"/>
                </a:lnTo>
                <a:lnTo>
                  <a:pt x="2071788" y="959786"/>
                </a:lnTo>
                <a:lnTo>
                  <a:pt x="0" y="959786"/>
                </a:ln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 uri="{C183D7F6-B498-43B3-948B-1728B52AA6E4}">
                <adec:decorative xmlns:adec="http://schemas.microsoft.com/office/drawing/2017/decorative" val="1"/>
              </a:ext>
            </a:extLst>
          </p:cNvPr>
          <p:cNvSpPr/>
          <p:nvPr/>
        </p:nvSpPr>
        <p:spPr bwMode="auto">
          <a:xfrm>
            <a:off x="5491165" y="2238042"/>
            <a:ext cx="1100340" cy="1003921"/>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22" name="Group 21">
            <a:extLst>
              <a:ext uri="{FF2B5EF4-FFF2-40B4-BE49-F238E27FC236}">
                <a16:creationId xmlns:a16="http://schemas.microsoft.com/office/drawing/2014/main" id="{95DFA3D7-3560-48A6-BA65-86D31B95988E}"/>
              </a:ext>
              <a:ext uri="{C183D7F6-B498-43B3-948B-1728B52AA6E4}">
                <adec:decorative xmlns:adec="http://schemas.microsoft.com/office/drawing/2017/decorative" val="1"/>
              </a:ext>
            </a:extLst>
          </p:cNvPr>
          <p:cNvGrpSpPr/>
          <p:nvPr/>
        </p:nvGrpSpPr>
        <p:grpSpPr>
          <a:xfrm>
            <a:off x="545853" y="900799"/>
            <a:ext cx="1371600" cy="1371600"/>
            <a:chOff x="7236600" y="4084567"/>
            <a:chExt cx="967308" cy="967308"/>
          </a:xfrm>
        </p:grpSpPr>
        <p:sp>
          <p:nvSpPr>
            <p:cNvPr id="23" name="Freeform: Shape 22">
              <a:extLst>
                <a:ext uri="{FF2B5EF4-FFF2-40B4-BE49-F238E27FC236}">
                  <a16:creationId xmlns:a16="http://schemas.microsoft.com/office/drawing/2014/main" id="{FB726652-C92F-437F-A278-724AABF8107A}"/>
                </a:ext>
              </a:extLst>
            </p:cNvPr>
            <p:cNvSpPr/>
            <p:nvPr/>
          </p:nvSpPr>
          <p:spPr>
            <a:xfrm>
              <a:off x="7236600" y="4084567"/>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tx2"/>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sz="1765">
                <a:solidFill>
                  <a:srgbClr val="FFFFFF"/>
                </a:solidFill>
                <a:latin typeface="Segoe UI"/>
              </a:endParaRPr>
            </a:p>
          </p:txBody>
        </p:sp>
        <p:grpSp>
          <p:nvGrpSpPr>
            <p:cNvPr id="24" name="Group 23">
              <a:extLst>
                <a:ext uri="{FF2B5EF4-FFF2-40B4-BE49-F238E27FC236}">
                  <a16:creationId xmlns:a16="http://schemas.microsoft.com/office/drawing/2014/main" id="{FF95D102-B2EE-485A-B045-50A74F37E349}"/>
                </a:ext>
              </a:extLst>
            </p:cNvPr>
            <p:cNvGrpSpPr/>
            <p:nvPr/>
          </p:nvGrpSpPr>
          <p:grpSpPr>
            <a:xfrm>
              <a:off x="7517718" y="4280058"/>
              <a:ext cx="417311" cy="522970"/>
              <a:chOff x="7517718" y="4280058"/>
              <a:chExt cx="417311" cy="522970"/>
            </a:xfrm>
          </p:grpSpPr>
          <p:sp>
            <p:nvSpPr>
              <p:cNvPr id="25" name="Freeform: Shape 24">
                <a:extLst>
                  <a:ext uri="{FF2B5EF4-FFF2-40B4-BE49-F238E27FC236}">
                    <a16:creationId xmlns:a16="http://schemas.microsoft.com/office/drawing/2014/main" id="{478976DC-C91B-401B-A7F7-F4289129E31A}"/>
                  </a:ext>
                </a:extLst>
              </p:cNvPr>
              <p:cNvSpPr/>
              <p:nvPr/>
            </p:nvSpPr>
            <p:spPr>
              <a:xfrm>
                <a:off x="7565869" y="4280058"/>
                <a:ext cx="321008" cy="516189"/>
              </a:xfrm>
              <a:custGeom>
                <a:avLst/>
                <a:gdLst>
                  <a:gd name="connsiteX0" fmla="*/ 160504 w 321008"/>
                  <a:gd name="connsiteY0" fmla="*/ 0 h 516189"/>
                  <a:gd name="connsiteX1" fmla="*/ 172542 w 321008"/>
                  <a:gd name="connsiteY1" fmla="*/ 401 h 516189"/>
                  <a:gd name="connsiteX2" fmla="*/ 321008 w 321008"/>
                  <a:gd name="connsiteY2" fmla="*/ 163714 h 516189"/>
                  <a:gd name="connsiteX3" fmla="*/ 321008 w 321008"/>
                  <a:gd name="connsiteY3" fmla="*/ 516189 h 516189"/>
                  <a:gd name="connsiteX4" fmla="*/ 272857 w 321008"/>
                  <a:gd name="connsiteY4" fmla="*/ 516189 h 516189"/>
                  <a:gd name="connsiteX5" fmla="*/ 272857 w 321008"/>
                  <a:gd name="connsiteY5" fmla="*/ 163714 h 516189"/>
                  <a:gd name="connsiteX6" fmla="*/ 168931 w 321008"/>
                  <a:gd name="connsiteY6" fmla="*/ 48553 h 516189"/>
                  <a:gd name="connsiteX7" fmla="*/ 160504 w 321008"/>
                  <a:gd name="connsiteY7" fmla="*/ 48151 h 516189"/>
                  <a:gd name="connsiteX8" fmla="*/ 48151 w 321008"/>
                  <a:gd name="connsiteY8" fmla="*/ 160504 h 516189"/>
                  <a:gd name="connsiteX9" fmla="*/ 48151 w 321008"/>
                  <a:gd name="connsiteY9" fmla="*/ 516189 h 516189"/>
                  <a:gd name="connsiteX10" fmla="*/ 0 w 321008"/>
                  <a:gd name="connsiteY10" fmla="*/ 516189 h 516189"/>
                  <a:gd name="connsiteX11" fmla="*/ 0 w 321008"/>
                  <a:gd name="connsiteY11" fmla="*/ 160504 h 516189"/>
                  <a:gd name="connsiteX12" fmla="*/ 160504 w 321008"/>
                  <a:gd name="connsiteY12" fmla="*/ 0 h 5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008" h="516189">
                    <a:moveTo>
                      <a:pt x="160504" y="0"/>
                    </a:moveTo>
                    <a:cubicBezTo>
                      <a:pt x="164517" y="0"/>
                      <a:pt x="168529" y="0"/>
                      <a:pt x="172542" y="401"/>
                    </a:cubicBezTo>
                    <a:cubicBezTo>
                      <a:pt x="256807" y="6420"/>
                      <a:pt x="321008" y="79048"/>
                      <a:pt x="321008" y="163714"/>
                    </a:cubicBezTo>
                    <a:lnTo>
                      <a:pt x="321008" y="516189"/>
                    </a:lnTo>
                    <a:lnTo>
                      <a:pt x="272857" y="516189"/>
                    </a:lnTo>
                    <a:lnTo>
                      <a:pt x="272857" y="163714"/>
                    </a:lnTo>
                    <a:cubicBezTo>
                      <a:pt x="272857" y="103124"/>
                      <a:pt x="227113" y="52565"/>
                      <a:pt x="168931" y="48553"/>
                    </a:cubicBezTo>
                    <a:cubicBezTo>
                      <a:pt x="166122" y="48151"/>
                      <a:pt x="163313" y="48151"/>
                      <a:pt x="160504" y="48151"/>
                    </a:cubicBezTo>
                    <a:cubicBezTo>
                      <a:pt x="98710" y="48151"/>
                      <a:pt x="48553" y="98309"/>
                      <a:pt x="48151" y="160504"/>
                    </a:cubicBezTo>
                    <a:lnTo>
                      <a:pt x="48151" y="516189"/>
                    </a:lnTo>
                    <a:lnTo>
                      <a:pt x="0" y="516189"/>
                    </a:lnTo>
                    <a:lnTo>
                      <a:pt x="0" y="160504"/>
                    </a:lnTo>
                    <a:cubicBezTo>
                      <a:pt x="0" y="71826"/>
                      <a:pt x="71826" y="0"/>
                      <a:pt x="160504" y="0"/>
                    </a:cubicBezTo>
                    <a:close/>
                  </a:path>
                </a:pathLst>
              </a:custGeom>
              <a:solidFill>
                <a:srgbClr val="FFFFFF"/>
              </a:solidFill>
              <a:ln w="393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86FC0E5-B7B3-4BE5-9424-2DD2FF47D228}"/>
                  </a:ext>
                </a:extLst>
              </p:cNvPr>
              <p:cNvSpPr/>
              <p:nvPr/>
            </p:nvSpPr>
            <p:spPr>
              <a:xfrm>
                <a:off x="7517718" y="4498070"/>
                <a:ext cx="417311" cy="304958"/>
              </a:xfrm>
              <a:custGeom>
                <a:avLst/>
                <a:gdLst>
                  <a:gd name="connsiteX0" fmla="*/ 417311 w 417311"/>
                  <a:gd name="connsiteY0" fmla="*/ 304958 h 304958"/>
                  <a:gd name="connsiteX1" fmla="*/ 0 w 417311"/>
                  <a:gd name="connsiteY1" fmla="*/ 304958 h 304958"/>
                  <a:gd name="connsiteX2" fmla="*/ 0 w 417311"/>
                  <a:gd name="connsiteY2" fmla="*/ 0 h 304958"/>
                  <a:gd name="connsiteX3" fmla="*/ 417311 w 417311"/>
                  <a:gd name="connsiteY3" fmla="*/ 0 h 304958"/>
                </a:gdLst>
                <a:ahLst/>
                <a:cxnLst>
                  <a:cxn ang="0">
                    <a:pos x="connsiteX0" y="connsiteY0"/>
                  </a:cxn>
                  <a:cxn ang="0">
                    <a:pos x="connsiteX1" y="connsiteY1"/>
                  </a:cxn>
                  <a:cxn ang="0">
                    <a:pos x="connsiteX2" y="connsiteY2"/>
                  </a:cxn>
                  <a:cxn ang="0">
                    <a:pos x="connsiteX3" y="connsiteY3"/>
                  </a:cxn>
                </a:cxnLst>
                <a:rect l="l" t="t" r="r" b="b"/>
                <a:pathLst>
                  <a:path w="417311" h="304958">
                    <a:moveTo>
                      <a:pt x="417311" y="304958"/>
                    </a:moveTo>
                    <a:lnTo>
                      <a:pt x="0" y="304958"/>
                    </a:lnTo>
                    <a:lnTo>
                      <a:pt x="0" y="0"/>
                    </a:lnTo>
                    <a:lnTo>
                      <a:pt x="417311" y="0"/>
                    </a:lnTo>
                    <a:close/>
                  </a:path>
                </a:pathLst>
              </a:custGeom>
              <a:solidFill>
                <a:srgbClr val="FFFFFF"/>
              </a:solidFill>
              <a:ln w="3938" cap="flat">
                <a:noFill/>
                <a:prstDash val="solid"/>
                <a:miter/>
              </a:ln>
            </p:spPr>
            <p:txBody>
              <a:bodyPr rtlCol="0" anchor="ctr"/>
              <a:lstStyle/>
              <a:p>
                <a:endParaRPr lang="en-US"/>
              </a:p>
            </p:txBody>
          </p:sp>
          <p:grpSp>
            <p:nvGrpSpPr>
              <p:cNvPr id="27" name="Graphic 6">
                <a:extLst>
                  <a:ext uri="{FF2B5EF4-FFF2-40B4-BE49-F238E27FC236}">
                    <a16:creationId xmlns:a16="http://schemas.microsoft.com/office/drawing/2014/main" id="{4EF0FAAD-1577-4E1B-A6FE-3772423A4E5B}"/>
                  </a:ext>
                </a:extLst>
              </p:cNvPr>
              <p:cNvGrpSpPr/>
              <p:nvPr/>
            </p:nvGrpSpPr>
            <p:grpSpPr>
              <a:xfrm>
                <a:off x="7678222" y="4577921"/>
                <a:ext cx="96302" cy="160905"/>
                <a:chOff x="7678222" y="4667551"/>
                <a:chExt cx="96302" cy="160905"/>
              </a:xfrm>
              <a:solidFill>
                <a:schemeClr val="accent5"/>
              </a:solidFill>
            </p:grpSpPr>
            <p:sp>
              <p:nvSpPr>
                <p:cNvPr id="28" name="Freeform: Shape 27">
                  <a:extLst>
                    <a:ext uri="{FF2B5EF4-FFF2-40B4-BE49-F238E27FC236}">
                      <a16:creationId xmlns:a16="http://schemas.microsoft.com/office/drawing/2014/main" id="{AEBD1FFB-58F1-4716-8059-65EB802678FF}"/>
                    </a:ext>
                  </a:extLst>
                </p:cNvPr>
                <p:cNvSpPr/>
                <p:nvPr/>
              </p:nvSpPr>
              <p:spPr>
                <a:xfrm>
                  <a:off x="7678222" y="4667551"/>
                  <a:ext cx="96302" cy="96302"/>
                </a:xfrm>
                <a:custGeom>
                  <a:avLst/>
                  <a:gdLst>
                    <a:gd name="connsiteX0" fmla="*/ 96303 w 96302"/>
                    <a:gd name="connsiteY0" fmla="*/ 47750 h 96302"/>
                    <a:gd name="connsiteX1" fmla="*/ 96303 w 96302"/>
                    <a:gd name="connsiteY1" fmla="*/ 48954 h 96302"/>
                    <a:gd name="connsiteX2" fmla="*/ 48553 w 96302"/>
                    <a:gd name="connsiteY2" fmla="*/ 96303 h 96302"/>
                    <a:gd name="connsiteX3" fmla="*/ 47349 w 96302"/>
                    <a:gd name="connsiteY3" fmla="*/ 96303 h 96302"/>
                    <a:gd name="connsiteX4" fmla="*/ 0 w 96302"/>
                    <a:gd name="connsiteY4" fmla="*/ 48553 h 96302"/>
                    <a:gd name="connsiteX5" fmla="*/ 0 w 96302"/>
                    <a:gd name="connsiteY5" fmla="*/ 47349 h 96302"/>
                    <a:gd name="connsiteX6" fmla="*/ 47750 w 96302"/>
                    <a:gd name="connsiteY6" fmla="*/ 0 h 96302"/>
                    <a:gd name="connsiteX7" fmla="*/ 48954 w 96302"/>
                    <a:gd name="connsiteY7" fmla="*/ 0 h 96302"/>
                    <a:gd name="connsiteX8" fmla="*/ 96303 w 96302"/>
                    <a:gd name="connsiteY8" fmla="*/ 47750 h 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02" h="96302">
                      <a:moveTo>
                        <a:pt x="96303" y="47750"/>
                      </a:moveTo>
                      <a:lnTo>
                        <a:pt x="96303" y="48954"/>
                      </a:lnTo>
                      <a:cubicBezTo>
                        <a:pt x="96303" y="75036"/>
                        <a:pt x="75036" y="96303"/>
                        <a:pt x="48553" y="96303"/>
                      </a:cubicBezTo>
                      <a:lnTo>
                        <a:pt x="47349" y="96303"/>
                      </a:lnTo>
                      <a:cubicBezTo>
                        <a:pt x="21267" y="96303"/>
                        <a:pt x="0" y="75036"/>
                        <a:pt x="0" y="48553"/>
                      </a:cubicBezTo>
                      <a:lnTo>
                        <a:pt x="0" y="47349"/>
                      </a:lnTo>
                      <a:cubicBezTo>
                        <a:pt x="0" y="21267"/>
                        <a:pt x="21267" y="0"/>
                        <a:pt x="47750" y="0"/>
                      </a:cubicBezTo>
                      <a:lnTo>
                        <a:pt x="48954" y="0"/>
                      </a:lnTo>
                      <a:cubicBezTo>
                        <a:pt x="75036" y="0"/>
                        <a:pt x="96303" y="21267"/>
                        <a:pt x="96303" y="47750"/>
                      </a:cubicBezTo>
                      <a:close/>
                    </a:path>
                  </a:pathLst>
                </a:custGeom>
                <a:grpFill/>
                <a:ln w="393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2684F90-44B1-4350-83AD-DBD8E5ABE58D}"/>
                    </a:ext>
                  </a:extLst>
                </p:cNvPr>
                <p:cNvSpPr/>
                <p:nvPr/>
              </p:nvSpPr>
              <p:spPr>
                <a:xfrm>
                  <a:off x="7702297" y="4716104"/>
                  <a:ext cx="48151" cy="112353"/>
                </a:xfrm>
                <a:custGeom>
                  <a:avLst/>
                  <a:gdLst>
                    <a:gd name="connsiteX0" fmla="*/ 24076 w 48151"/>
                    <a:gd name="connsiteY0" fmla="*/ 112353 h 112353"/>
                    <a:gd name="connsiteX1" fmla="*/ 24076 w 48151"/>
                    <a:gd name="connsiteY1" fmla="*/ 112353 h 112353"/>
                    <a:gd name="connsiteX2" fmla="*/ 0 w 48151"/>
                    <a:gd name="connsiteY2" fmla="*/ 88277 h 112353"/>
                    <a:gd name="connsiteX3" fmla="*/ 0 w 48151"/>
                    <a:gd name="connsiteY3" fmla="*/ 24076 h 112353"/>
                    <a:gd name="connsiteX4" fmla="*/ 24076 w 48151"/>
                    <a:gd name="connsiteY4" fmla="*/ 0 h 112353"/>
                    <a:gd name="connsiteX5" fmla="*/ 24076 w 48151"/>
                    <a:gd name="connsiteY5" fmla="*/ 0 h 112353"/>
                    <a:gd name="connsiteX6" fmla="*/ 48151 w 48151"/>
                    <a:gd name="connsiteY6" fmla="*/ 24076 h 112353"/>
                    <a:gd name="connsiteX7" fmla="*/ 48151 w 48151"/>
                    <a:gd name="connsiteY7" fmla="*/ 88679 h 112353"/>
                    <a:gd name="connsiteX8" fmla="*/ 24076 w 48151"/>
                    <a:gd name="connsiteY8" fmla="*/ 112353 h 11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51" h="112353">
                      <a:moveTo>
                        <a:pt x="24076" y="112353"/>
                      </a:moveTo>
                      <a:lnTo>
                        <a:pt x="24076" y="112353"/>
                      </a:lnTo>
                      <a:cubicBezTo>
                        <a:pt x="10433" y="112353"/>
                        <a:pt x="0" y="101519"/>
                        <a:pt x="0" y="88277"/>
                      </a:cubicBezTo>
                      <a:lnTo>
                        <a:pt x="0" y="24076"/>
                      </a:lnTo>
                      <a:cubicBezTo>
                        <a:pt x="0" y="10834"/>
                        <a:pt x="10834" y="0"/>
                        <a:pt x="24076" y="0"/>
                      </a:cubicBezTo>
                      <a:lnTo>
                        <a:pt x="24076" y="0"/>
                      </a:lnTo>
                      <a:cubicBezTo>
                        <a:pt x="37317" y="0"/>
                        <a:pt x="48151" y="10834"/>
                        <a:pt x="48151" y="24076"/>
                      </a:cubicBezTo>
                      <a:lnTo>
                        <a:pt x="48151" y="88679"/>
                      </a:lnTo>
                      <a:cubicBezTo>
                        <a:pt x="48151" y="101920"/>
                        <a:pt x="37317" y="112353"/>
                        <a:pt x="24076" y="112353"/>
                      </a:cubicBezTo>
                      <a:close/>
                    </a:path>
                  </a:pathLst>
                </a:custGeom>
                <a:grpFill/>
                <a:ln w="3938"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a:solidFill>
                  <a:schemeClr val="tx1"/>
                </a:solidFill>
              </a:rPr>
              <a:t>Deployment options</a:t>
            </a:r>
          </a:p>
        </p:txBody>
      </p:sp>
      <p:sp>
        <p:nvSpPr>
          <p:cNvPr id="39" name="Text Placeholder 38">
            <a:extLst>
              <a:ext uri="{FF2B5EF4-FFF2-40B4-BE49-F238E27FC236}">
                <a16:creationId xmlns:a16="http://schemas.microsoft.com/office/drawing/2014/main" id="{CED04111-82F2-4910-ABDE-078E1D6DAE99}"/>
              </a:ext>
            </a:extLst>
          </p:cNvPr>
          <p:cNvSpPr>
            <a:spLocks noGrp="1"/>
          </p:cNvSpPr>
          <p:nvPr>
            <p:ph type="body" sz="quarter" idx="11"/>
          </p:nvPr>
        </p:nvSpPr>
        <p:spPr>
          <a:xfrm>
            <a:off x="609600" y="3933603"/>
            <a:ext cx="3643423" cy="492443"/>
          </a:xfrm>
        </p:spPr>
        <p:txBody>
          <a:bodyPr/>
          <a:lstStyle/>
          <a:p>
            <a:r>
              <a:rPr lang="en-US">
                <a:solidFill>
                  <a:schemeClr val="tx2"/>
                </a:solidFill>
              </a:rPr>
              <a:t>Planning for a </a:t>
            </a:r>
            <a:br>
              <a:rPr lang="en-US">
                <a:solidFill>
                  <a:schemeClr val="tx2"/>
                </a:solidFill>
              </a:rPr>
            </a:br>
            <a:r>
              <a:rPr lang="en-US">
                <a:solidFill>
                  <a:schemeClr val="tx2"/>
                </a:solidFill>
              </a:rPr>
              <a:t>DevOps Approach</a:t>
            </a:r>
          </a:p>
          <a:p>
            <a:endParaRPr lang="en-US">
              <a:solidFill>
                <a:schemeClr val="tx2"/>
              </a:solidFill>
            </a:endParaRPr>
          </a:p>
        </p:txBody>
      </p:sp>
      <p:sp>
        <p:nvSpPr>
          <p:cNvPr id="38" name="Text Placeholder 37">
            <a:extLst>
              <a:ext uri="{FF2B5EF4-FFF2-40B4-BE49-F238E27FC236}">
                <a16:creationId xmlns:a16="http://schemas.microsoft.com/office/drawing/2014/main" id="{6187CE5F-E058-479F-810D-165C1B910890}"/>
              </a:ext>
            </a:extLst>
          </p:cNvPr>
          <p:cNvSpPr>
            <a:spLocks noGrp="1"/>
          </p:cNvSpPr>
          <p:nvPr>
            <p:ph type="body" sz="quarter" idx="10"/>
          </p:nvPr>
        </p:nvSpPr>
        <p:spPr>
          <a:xfrm>
            <a:off x="4784651" y="3933603"/>
            <a:ext cx="7116725" cy="2006453"/>
          </a:xfrm>
        </p:spPr>
        <p:txBody>
          <a:bodyPr/>
          <a:lstStyle/>
          <a:p>
            <a:pPr>
              <a:spcAft>
                <a:spcPts val="600"/>
              </a:spcAft>
            </a:pPr>
            <a:r>
              <a:rPr lang="en-US" sz="1600" spc="-50">
                <a:solidFill>
                  <a:srgbClr val="171717"/>
                </a:solidFill>
                <a:latin typeface="+mj-lt"/>
              </a:rPr>
              <a:t>Design considerations</a:t>
            </a:r>
          </a:p>
          <a:p>
            <a:pPr marL="285750" indent="-285750" algn="l">
              <a:spcAft>
                <a:spcPts val="600"/>
              </a:spcAft>
              <a:buFont typeface="Arial" panose="020B0604020202020204" pitchFamily="34" charset="0"/>
              <a:buChar char="•"/>
            </a:pPr>
            <a:r>
              <a:rPr lang="en-US" sz="1600" b="0" i="0">
                <a:solidFill>
                  <a:srgbClr val="171717"/>
                </a:solidFill>
                <a:effectLst/>
              </a:rPr>
              <a:t>Consider the </a:t>
            </a:r>
            <a:r>
              <a:rPr lang="en-US" sz="1600" b="0" i="0" u="none" strike="noStrike">
                <a:solidFill>
                  <a:srgbClr val="171717"/>
                </a:solidFill>
                <a:effectLst/>
                <a:hlinkClick r:id="rId3"/>
              </a:rPr>
              <a:t>Azure service limitations</a:t>
            </a:r>
            <a:r>
              <a:rPr lang="en-US" sz="1600" b="0" i="0">
                <a:solidFill>
                  <a:srgbClr val="171717"/>
                </a:solidFill>
                <a:effectLst/>
              </a:rPr>
              <a:t> and your CI/CD environment, which will determine the approach to take for engineering and automating your solution. For another example, see the </a:t>
            </a:r>
            <a:r>
              <a:rPr lang="en-US" sz="1600" b="0" i="0" u="none" strike="noStrike">
                <a:solidFill>
                  <a:srgbClr val="171717"/>
                </a:solidFill>
                <a:effectLst/>
                <a:hlinkClick r:id="rId4"/>
              </a:rPr>
              <a:t>GitHub usage limitations</a:t>
            </a:r>
            <a:r>
              <a:rPr lang="en-US" sz="1600" b="0" i="0" u="none" strike="noStrike">
                <a:solidFill>
                  <a:srgbClr val="171717"/>
                </a:solidFill>
                <a:effectLst/>
              </a:rPr>
              <a:t>.</a:t>
            </a:r>
            <a:endParaRPr lang="en-US" sz="1600" b="0" i="0">
              <a:solidFill>
                <a:srgbClr val="171717"/>
              </a:solidFill>
              <a:effectLst/>
            </a:endParaRPr>
          </a:p>
          <a:p>
            <a:pPr marL="285750" indent="-285750" algn="l">
              <a:spcAft>
                <a:spcPts val="600"/>
              </a:spcAft>
              <a:buFont typeface="Arial" panose="020B0604020202020204" pitchFamily="34" charset="0"/>
              <a:buChar char="•"/>
            </a:pPr>
            <a:r>
              <a:rPr lang="en-US" sz="1600" b="0" i="0">
                <a:solidFill>
                  <a:srgbClr val="171717"/>
                </a:solidFill>
                <a:effectLst/>
              </a:rPr>
              <a:t>Consider the various security options in securing and protecting access to the various environments (development, test, Q&amp;A, production etc.) from an CI/CD perspective. As deployments will happen automatically, access control should be mapped accordingly.</a:t>
            </a:r>
          </a:p>
          <a:p>
            <a:endParaRPr lang="en-US"/>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129" t="10408" r="-5667" b="49149"/>
          <a:stretch/>
        </p:blipFill>
        <p:spPr bwMode="auto">
          <a:xfrm>
            <a:off x="5200650" y="0"/>
            <a:ext cx="5788167" cy="3422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aphic 5">
            <a:extLst>
              <a:ext uri="{FF2B5EF4-FFF2-40B4-BE49-F238E27FC236}">
                <a16:creationId xmlns:a16="http://schemas.microsoft.com/office/drawing/2014/main" id="{76FE4AB9-621A-4428-99B9-855B24CC13BE}"/>
              </a:ext>
              <a:ext uri="{C183D7F6-B498-43B3-948B-1728B52AA6E4}">
                <adec:decorative xmlns:adec="http://schemas.microsoft.com/office/drawing/2017/decorative" val="1"/>
              </a:ext>
            </a:extLst>
          </p:cNvPr>
          <p:cNvGrpSpPr/>
          <p:nvPr/>
        </p:nvGrpSpPr>
        <p:grpSpPr>
          <a:xfrm>
            <a:off x="545853" y="900799"/>
            <a:ext cx="1371600" cy="1371600"/>
            <a:chOff x="11107275" y="4998022"/>
            <a:chExt cx="1108509" cy="1108509"/>
          </a:xfrm>
        </p:grpSpPr>
        <p:sp>
          <p:nvSpPr>
            <p:cNvPr id="14" name="Freeform: Shape 13">
              <a:extLst>
                <a:ext uri="{FF2B5EF4-FFF2-40B4-BE49-F238E27FC236}">
                  <a16:creationId xmlns:a16="http://schemas.microsoft.com/office/drawing/2014/main" id="{060209BA-AB62-48EE-BC00-AA0E1D3173B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5" name="Graphic 5">
              <a:extLst>
                <a:ext uri="{FF2B5EF4-FFF2-40B4-BE49-F238E27FC236}">
                  <a16:creationId xmlns:a16="http://schemas.microsoft.com/office/drawing/2014/main" id="{B6BBD05A-FC59-4260-B448-D4EB241A0A4E}"/>
                </a:ext>
              </a:extLst>
            </p:cNvPr>
            <p:cNvGrpSpPr/>
            <p:nvPr/>
          </p:nvGrpSpPr>
          <p:grpSpPr>
            <a:xfrm>
              <a:off x="11364750" y="5253894"/>
              <a:ext cx="599974" cy="599974"/>
              <a:chOff x="11364750" y="5253894"/>
              <a:chExt cx="599974" cy="599974"/>
            </a:xfrm>
          </p:grpSpPr>
          <p:grpSp>
            <p:nvGrpSpPr>
              <p:cNvPr id="16" name="Graphic 5">
                <a:extLst>
                  <a:ext uri="{FF2B5EF4-FFF2-40B4-BE49-F238E27FC236}">
                    <a16:creationId xmlns:a16="http://schemas.microsoft.com/office/drawing/2014/main" id="{0E1C7F31-2565-4770-A167-09CD04FD2DAA}"/>
                  </a:ext>
                </a:extLst>
              </p:cNvPr>
              <p:cNvGrpSpPr/>
              <p:nvPr/>
            </p:nvGrpSpPr>
            <p:grpSpPr>
              <a:xfrm>
                <a:off x="11533192" y="5253894"/>
                <a:ext cx="431532" cy="431532"/>
                <a:chOff x="11533192" y="5253894"/>
                <a:chExt cx="431532" cy="431532"/>
              </a:xfrm>
              <a:solidFill>
                <a:srgbClr val="0078D4"/>
              </a:solidFill>
            </p:grpSpPr>
            <p:sp>
              <p:nvSpPr>
                <p:cNvPr id="27" name="Freeform: Shape 26">
                  <a:extLst>
                    <a:ext uri="{FF2B5EF4-FFF2-40B4-BE49-F238E27FC236}">
                      <a16:creationId xmlns:a16="http://schemas.microsoft.com/office/drawing/2014/main" id="{A8B0C6D3-A6C1-43C8-BFD7-475AA271C25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8" name="Freeform: Shape 27">
                  <a:extLst>
                    <a:ext uri="{FF2B5EF4-FFF2-40B4-BE49-F238E27FC236}">
                      <a16:creationId xmlns:a16="http://schemas.microsoft.com/office/drawing/2014/main" id="{A686289D-7223-41E4-8805-D5B3C2C8F991}"/>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390A429A-6B20-4681-AE64-A5ADB1DE7F69}"/>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979B1F76-05D1-44DE-BDC3-E82483777331}"/>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1" name="Freeform: Shape 30">
                  <a:extLst>
                    <a:ext uri="{FF2B5EF4-FFF2-40B4-BE49-F238E27FC236}">
                      <a16:creationId xmlns:a16="http://schemas.microsoft.com/office/drawing/2014/main" id="{3104DB05-A749-42A0-98ED-2BD3C1EB1833}"/>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2" name="Freeform: Shape 31">
                  <a:extLst>
                    <a:ext uri="{FF2B5EF4-FFF2-40B4-BE49-F238E27FC236}">
                      <a16:creationId xmlns:a16="http://schemas.microsoft.com/office/drawing/2014/main" id="{F159D694-0D38-4D01-BA6A-FD348A7F8F99}"/>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3" name="Freeform: Shape 32">
                  <a:extLst>
                    <a:ext uri="{FF2B5EF4-FFF2-40B4-BE49-F238E27FC236}">
                      <a16:creationId xmlns:a16="http://schemas.microsoft.com/office/drawing/2014/main" id="{6D28E57E-96E0-40F6-B720-11AB4CF216F8}"/>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DD9A1A63-F3AB-425A-99C1-A4FE8C8DA172}"/>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FABF3A48-2419-47A1-8461-65475DEA2181}"/>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7" name="Graphic 5">
                <a:extLst>
                  <a:ext uri="{FF2B5EF4-FFF2-40B4-BE49-F238E27FC236}">
                    <a16:creationId xmlns:a16="http://schemas.microsoft.com/office/drawing/2014/main" id="{6E978DBE-D0AB-41B3-A69D-CE031E8C4189}"/>
                  </a:ext>
                </a:extLst>
              </p:cNvPr>
              <p:cNvGrpSpPr/>
              <p:nvPr/>
            </p:nvGrpSpPr>
            <p:grpSpPr>
              <a:xfrm>
                <a:off x="11364750" y="5590778"/>
                <a:ext cx="262288" cy="263090"/>
                <a:chOff x="11364750" y="5590778"/>
                <a:chExt cx="262288" cy="263090"/>
              </a:xfrm>
              <a:solidFill>
                <a:srgbClr val="50E6FF"/>
              </a:solidFill>
            </p:grpSpPr>
            <p:sp>
              <p:nvSpPr>
                <p:cNvPr id="18" name="Freeform: Shape 17">
                  <a:extLst>
                    <a:ext uri="{FF2B5EF4-FFF2-40B4-BE49-F238E27FC236}">
                      <a16:creationId xmlns:a16="http://schemas.microsoft.com/office/drawing/2014/main" id="{D08B38F6-1F56-4856-80E8-5278E59832EF}"/>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2F7675F-D6DF-4A76-9FF7-E886B517F3AB}"/>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9B8B4B78-A42C-4A1B-A24E-97BF794F6E65}"/>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AB92B947-B082-4722-918B-3614DF3C38E9}"/>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688454D9-093E-4753-8B82-1D09267B194F}"/>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F15048-5141-4FC2-9A24-541566FF61D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18AEB1DC-4106-432C-ACEB-EF6FAFB090AC}"/>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A82E126F-BF45-4F8B-9828-3CC8A0DFEC1E}"/>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F74BC33-8261-413A-A43C-6CFC262057C7}"/>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sp>
        <p:nvSpPr>
          <p:cNvPr id="43" name="Freeform: Shape 42">
            <a:extLst>
              <a:ext uri="{FF2B5EF4-FFF2-40B4-BE49-F238E27FC236}">
                <a16:creationId xmlns:a16="http://schemas.microsoft.com/office/drawing/2014/main" id="{394C1BBC-9D71-4B77-8E2F-9E3BECC795A6}"/>
              </a:ext>
              <a:ext uri="{C183D7F6-B498-43B3-948B-1728B52AA6E4}">
                <adec:decorative xmlns:adec="http://schemas.microsoft.com/office/drawing/2017/decorative" val="1"/>
              </a:ext>
            </a:extLst>
          </p:cNvPr>
          <p:cNvSpPr/>
          <p:nvPr/>
        </p:nvSpPr>
        <p:spPr bwMode="auto">
          <a:xfrm>
            <a:off x="4375150" y="0"/>
            <a:ext cx="7753350" cy="3771900"/>
          </a:xfrm>
          <a:custGeom>
            <a:avLst/>
            <a:gdLst>
              <a:gd name="connsiteX0" fmla="*/ 2857499 w 7753350"/>
              <a:gd name="connsiteY0" fmla="*/ 831849 h 3771900"/>
              <a:gd name="connsiteX1" fmla="*/ 2857499 w 7753350"/>
              <a:gd name="connsiteY1" fmla="*/ 3146944 h 3771900"/>
              <a:gd name="connsiteX2" fmla="*/ 6161346 w 7753350"/>
              <a:gd name="connsiteY2" fmla="*/ 3146944 h 3771900"/>
              <a:gd name="connsiteX3" fmla="*/ 6161346 w 7753350"/>
              <a:gd name="connsiteY3" fmla="*/ 831849 h 3771900"/>
              <a:gd name="connsiteX4" fmla="*/ 0 w 7753350"/>
              <a:gd name="connsiteY4" fmla="*/ 0 h 3771900"/>
              <a:gd name="connsiteX5" fmla="*/ 7753350 w 7753350"/>
              <a:gd name="connsiteY5" fmla="*/ 0 h 3771900"/>
              <a:gd name="connsiteX6" fmla="*/ 7753350 w 7753350"/>
              <a:gd name="connsiteY6" fmla="*/ 3771900 h 3771900"/>
              <a:gd name="connsiteX7" fmla="*/ 0 w 7753350"/>
              <a:gd name="connsiteY7" fmla="*/ 3771900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3350" h="3771900">
                <a:moveTo>
                  <a:pt x="2857499" y="831849"/>
                </a:moveTo>
                <a:lnTo>
                  <a:pt x="2857499" y="3146944"/>
                </a:lnTo>
                <a:lnTo>
                  <a:pt x="6161346" y="3146944"/>
                </a:lnTo>
                <a:lnTo>
                  <a:pt x="6161346" y="831849"/>
                </a:lnTo>
                <a:close/>
                <a:moveTo>
                  <a:pt x="0" y="0"/>
                </a:moveTo>
                <a:lnTo>
                  <a:pt x="7753350" y="0"/>
                </a:lnTo>
                <a:lnTo>
                  <a:pt x="7753350" y="3771900"/>
                </a:lnTo>
                <a:lnTo>
                  <a:pt x="0" y="3771900"/>
                </a:lnTo>
                <a:close/>
              </a:path>
            </a:pathLst>
          </a:cu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descr="Highlight on Platform DevOps on CAF architecture diagram">
            <a:extLst>
              <a:ext uri="{FF2B5EF4-FFF2-40B4-BE49-F238E27FC236}">
                <a16:creationId xmlns:a16="http://schemas.microsoft.com/office/drawing/2014/main" id="{594C5622-1D57-4905-A461-8BB27722AFED}"/>
              </a:ext>
            </a:extLst>
          </p:cNvPr>
          <p:cNvSpPr/>
          <p:nvPr/>
        </p:nvSpPr>
        <p:spPr bwMode="auto">
          <a:xfrm>
            <a:off x="7232649" y="831849"/>
            <a:ext cx="3303847" cy="2315095"/>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a:solidFill>
                  <a:schemeClr val="accent5"/>
                </a:solidFill>
              </a:rPr>
              <a:t>Azure</a:t>
            </a:r>
            <a:r>
              <a:rPr lang="en-US" sz="4000"/>
              <a:t> landing zones</a:t>
            </a:r>
          </a:p>
        </p:txBody>
      </p:sp>
    </p:spTree>
    <p:extLst>
      <p:ext uri="{BB962C8B-B14F-4D97-AF65-F5344CB8AC3E}">
        <p14:creationId xmlns:p14="http://schemas.microsoft.com/office/powerpoint/2010/main" val="12355842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873192" y="803014"/>
            <a:ext cx="5024688" cy="471136"/>
          </a:xfrm>
        </p:spPr>
        <p:txBody>
          <a:bodyPr>
            <a:noAutofit/>
          </a:bodyPr>
          <a:lstStyle/>
          <a:p>
            <a:r>
              <a:rPr lang="en-US" sz="3600" dirty="0"/>
              <a:t>Enterprise-scale for AKS</a:t>
            </a:r>
            <a:br>
              <a:rPr lang="en-US" sz="3600" dirty="0"/>
            </a:br>
            <a:endParaRPr lang="en-GB" sz="3600" dirty="0"/>
          </a:p>
        </p:txBody>
      </p:sp>
      <p:sp>
        <p:nvSpPr>
          <p:cNvPr id="6" name="TextBox 5">
            <a:extLst>
              <a:ext uri="{FF2B5EF4-FFF2-40B4-BE49-F238E27FC236}">
                <a16:creationId xmlns:a16="http://schemas.microsoft.com/office/drawing/2014/main" id="{9C3242FE-7567-4C93-8E31-D37373C2E560}"/>
              </a:ext>
            </a:extLst>
          </p:cNvPr>
          <p:cNvSpPr txBox="1"/>
          <p:nvPr/>
        </p:nvSpPr>
        <p:spPr>
          <a:xfrm>
            <a:off x="873192" y="1474619"/>
            <a:ext cx="2480310"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latin typeface="+mj-lt"/>
              </a:rPr>
              <a:t>Audience</a:t>
            </a:r>
          </a:p>
        </p:txBody>
      </p:sp>
      <p:sp>
        <p:nvSpPr>
          <p:cNvPr id="5" name="TextBox 4">
            <a:extLst>
              <a:ext uri="{FF2B5EF4-FFF2-40B4-BE49-F238E27FC236}">
                <a16:creationId xmlns:a16="http://schemas.microsoft.com/office/drawing/2014/main" id="{8005A54D-3F1C-416E-91BC-EEAB5994949F}"/>
              </a:ext>
            </a:extLst>
          </p:cNvPr>
          <p:cNvSpPr txBox="1"/>
          <p:nvPr/>
        </p:nvSpPr>
        <p:spPr>
          <a:xfrm>
            <a:off x="3787208" y="1474619"/>
            <a:ext cx="5461284" cy="4647426"/>
          </a:xfrm>
          <a:prstGeom prst="rect">
            <a:avLst/>
          </a:prstGeom>
          <a:noFill/>
        </p:spPr>
        <p:txBody>
          <a:bodyPr wrap="square" rtlCol="0" anchor="t">
            <a:spAutoFit/>
          </a:bodyPr>
          <a:lstStyle/>
          <a:p>
            <a:pPr marL="342900" lvl="1" indent="-342900">
              <a:spcBef>
                <a:spcPts val="1200"/>
              </a:spcBef>
              <a:spcAft>
                <a:spcPts val="1200"/>
              </a:spcAft>
              <a:buClr>
                <a:srgbClr val="3B3B40"/>
              </a:buClr>
              <a:buFont typeface="Wingdings" panose="05000000000000000000" pitchFamily="2" charset="2"/>
              <a:buChar char="§"/>
              <a:defRPr/>
            </a:pPr>
            <a:r>
              <a:rPr lang="en-GB" sz="2200">
                <a:solidFill>
                  <a:srgbClr val="0078D4"/>
                </a:solidFill>
                <a:latin typeface="Segoe UI"/>
              </a:rPr>
              <a:t>Arch Lead / Chief Architect</a:t>
            </a:r>
            <a:endParaRPr lang="en-US" sz="2200">
              <a:solidFill>
                <a:srgbClr val="0078D4"/>
              </a:solidFill>
              <a:latin typeface="Segoe UI"/>
            </a:endParaRPr>
          </a:p>
          <a:p>
            <a:pPr marL="342900" lvl="1" indent="-342900">
              <a:spcBef>
                <a:spcPts val="1200"/>
              </a:spcBef>
              <a:spcAft>
                <a:spcPts val="1200"/>
              </a:spcAft>
              <a:buClr>
                <a:srgbClr val="3B3B40"/>
              </a:buClr>
              <a:buFont typeface="Wingdings" panose="05000000000000000000" pitchFamily="2" charset="2"/>
              <a:buChar char="§"/>
              <a:defRPr/>
            </a:pPr>
            <a:r>
              <a:rPr lang="en-GB" sz="2200">
                <a:solidFill>
                  <a:srgbClr val="0078D4"/>
                </a:solidFill>
                <a:latin typeface="Segoe UI"/>
              </a:rPr>
              <a:t>Identity and access management (IAM)</a:t>
            </a:r>
          </a:p>
          <a:p>
            <a:pPr marL="342900" lvl="1" indent="-342900">
              <a:buClr>
                <a:srgbClr val="3B3B40"/>
              </a:buClr>
              <a:buFont typeface="Wingdings" panose="05000000000000000000" pitchFamily="2" charset="2"/>
              <a:buChar char="§"/>
            </a:pPr>
            <a:r>
              <a:rPr lang="en-GB" sz="2200">
                <a:solidFill>
                  <a:srgbClr val="0078D4"/>
                </a:solidFill>
                <a:latin typeface="Segoe UI"/>
              </a:rPr>
              <a:t>Network (NetOps)</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rPr>
              <a:t>Systems (</a:t>
            </a:r>
            <a:r>
              <a:rPr lang="en-US" sz="2200" err="1">
                <a:solidFill>
                  <a:srgbClr val="0078D4"/>
                </a:solidFill>
                <a:latin typeface="Segoe UI"/>
              </a:rPr>
              <a:t>SysOps</a:t>
            </a:r>
            <a:r>
              <a:rPr lang="en-US" sz="2200">
                <a:solidFill>
                  <a:srgbClr val="0078D4"/>
                </a:solidFill>
                <a:latin typeface="Segoe UI"/>
              </a:rPr>
              <a:t>: OS, DB)</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rPr>
              <a:t>Operations and management</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rPr>
              <a:t>Security (SecOps)</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ea typeface="+mn-lt"/>
                <a:cs typeface="Segoe UI Light"/>
              </a:rPr>
              <a:t>DevOps and automation</a:t>
            </a:r>
          </a:p>
          <a:p>
            <a:pPr marL="342900" marR="0" lvl="0" indent="-342900" algn="l" defTabSz="914367" rtl="0" eaLnBrk="1" fontAlgn="auto" latinLnBrk="0" hangingPunct="1">
              <a:lnSpc>
                <a:spcPct val="100000"/>
              </a:lnSpc>
              <a:spcBef>
                <a:spcPts val="1200"/>
              </a:spcBef>
              <a:spcAft>
                <a:spcPts val="1200"/>
              </a:spcAft>
              <a:buClr>
                <a:srgbClr val="3B3B40"/>
              </a:buClr>
              <a:buSzTx/>
              <a:buFont typeface="Wingdings" panose="05000000000000000000" pitchFamily="2" charset="2"/>
              <a:buChar char="§"/>
              <a:tabLst/>
              <a:defRPr/>
            </a:pPr>
            <a:r>
              <a:rPr kumimoji="0" lang="en-US" sz="2200" b="0" i="0" u="none" strike="noStrike" kern="1200" cap="none" spc="0" normalizeH="0" baseline="0" noProof="0">
                <a:ln>
                  <a:noFill/>
                </a:ln>
                <a:solidFill>
                  <a:srgbClr val="0078D4"/>
                </a:solidFill>
                <a:effectLst/>
                <a:uLnTx/>
                <a:uFillTx/>
                <a:latin typeface="Segoe UI"/>
                <a:ea typeface="+mn-lt"/>
                <a:cs typeface="Segoe UI Light"/>
              </a:rPr>
              <a:t>Application architecture</a:t>
            </a:r>
          </a:p>
        </p:txBody>
      </p:sp>
      <p:sp>
        <p:nvSpPr>
          <p:cNvPr id="2" name="TextBox 1">
            <a:extLst>
              <a:ext uri="{FF2B5EF4-FFF2-40B4-BE49-F238E27FC236}">
                <a16:creationId xmlns:a16="http://schemas.microsoft.com/office/drawing/2014/main" id="{FA1F9397-4B3F-4DD5-A3C2-82220FCD8F89}"/>
              </a:ext>
            </a:extLst>
          </p:cNvPr>
          <p:cNvSpPr txBox="1"/>
          <p:nvPr/>
        </p:nvSpPr>
        <p:spPr>
          <a:xfrm>
            <a:off x="6461993" y="6322514"/>
            <a:ext cx="6013852" cy="338554"/>
          </a:xfrm>
          <a:prstGeom prst="rect">
            <a:avLst/>
          </a:prstGeom>
        </p:spPr>
        <p:txBody>
          <a:bodyPr wrap="square" rtlCol="0">
            <a:spAutoFit/>
          </a:bodyPr>
          <a:lstStyle/>
          <a:p>
            <a:r>
              <a:rPr lang="en-GB" sz="1600">
                <a:solidFill>
                  <a:srgbClr val="000000"/>
                </a:solidFill>
                <a:latin typeface="+mj-lt"/>
              </a:rPr>
              <a:t>You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 uri="{C183D7F6-B498-43B3-948B-1728B52AA6E4}">
                <adec:decorative xmlns:adec="http://schemas.microsoft.com/office/drawing/2017/decorative" val="1"/>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 uri="{C183D7F6-B498-43B3-948B-1728B52AA6E4}">
                <adec:decorative xmlns:adec="http://schemas.microsoft.com/office/drawing/2017/decorative" val="1"/>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60893" y="451789"/>
            <a:ext cx="11911965" cy="1086871"/>
          </a:xfrm>
        </p:spPr>
        <p:txBody>
          <a:bodyPr>
            <a:noAutofit/>
          </a:bodyPr>
          <a:lstStyle/>
          <a:p>
            <a:r>
              <a:rPr lang="en-US" sz="3600" dirty="0"/>
              <a:t>Next steps</a:t>
            </a:r>
            <a:br>
              <a:rPr lang="en-US" sz="3600" dirty="0"/>
            </a:br>
            <a:r>
              <a:rPr lang="en-US" sz="3200" dirty="0">
                <a:latin typeface="Sego UI Semilight"/>
              </a:rPr>
              <a:t>Set up workshop dates and attendees for Enterprise-Scale for AKS </a:t>
            </a:r>
            <a:endParaRPr lang="en-GB" sz="3200" dirty="0">
              <a:latin typeface="Sego UI Semilight"/>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your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GB" sz="1800" b="0" i="0" u="none" strike="noStrike" kern="120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Success Criteria</a:t>
            </a: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rPr>
              <a:t>All technical requirements to build a </a:t>
            </a:r>
            <a:br>
              <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rPr>
              <a:t>ESLZ on Azure are understood and captured.</a:t>
            </a:r>
          </a:p>
        </p:txBody>
      </p:sp>
      <p:sp>
        <p:nvSpPr>
          <p:cNvPr id="20" name="Freeform: Shape 19">
            <a:extLst>
              <a:ext uri="{FF2B5EF4-FFF2-40B4-BE49-F238E27FC236}">
                <a16:creationId xmlns:a16="http://schemas.microsoft.com/office/drawing/2014/main" id="{7F57B7DA-87FE-4FDE-B424-6C4D94335E35}"/>
              </a:ext>
              <a:ext uri="{C183D7F6-B498-43B3-948B-1728B52AA6E4}">
                <adec:decorative xmlns:adec="http://schemas.microsoft.com/office/drawing/2017/decorative" val="1"/>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 uri="{C183D7F6-B498-43B3-948B-1728B52AA6E4}">
                <adec:decorative xmlns:adec="http://schemas.microsoft.com/office/drawing/2017/decorative" val="1"/>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800" b="0" i="0" u="none" strike="noStrike" kern="1200" cap="none" spc="-49"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Design</a:t>
            </a:r>
          </a:p>
          <a:p>
            <a:pPr marL="0" marR="0" lvl="1" indent="0" algn="ctr" defTabSz="914192" rtl="0" eaLnBrk="1" fontAlgn="auto" latinLnBrk="0" hangingPunct="1">
              <a:lnSpc>
                <a:spcPct val="100000"/>
              </a:lnSpc>
              <a:spcBef>
                <a:spcPts val="0"/>
              </a:spcBef>
              <a:spcAft>
                <a:spcPts val="0"/>
              </a:spcAft>
              <a:buClrTx/>
              <a:buSzPct val="90000"/>
              <a:buFontTx/>
              <a:buNone/>
              <a:tabLst/>
              <a:defRPr/>
            </a:pPr>
            <a:endParaRPr kumimoji="0" lang="en-GB" sz="1600" b="0" i="0" u="none" strike="noStrike" kern="1200" cap="none" spc="0" normalizeH="0" baseline="0" noProof="0">
              <a:ln>
                <a:noFill/>
              </a:ln>
              <a:solidFill>
                <a:srgbClr val="000000"/>
              </a:solidFill>
              <a:effectLst/>
              <a:uLnTx/>
              <a:uFillTx/>
              <a:latin typeface="Segoe UI"/>
              <a:ea typeface="Segoe UI" pitchFamily="34" charset="0"/>
              <a:cs typeface="+mn-cs"/>
            </a:endParaRPr>
          </a:p>
          <a:p>
            <a:pPr marL="0" marR="0" lvl="1" indent="0" algn="ctr" defTabSz="91419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mn-cs"/>
              </a:rPr>
              <a:t>Target </a:t>
            </a:r>
            <a:r>
              <a:rPr lang="en-US" sz="1600">
                <a:latin typeface="Segoe UI"/>
                <a:ea typeface="Segoe UI" pitchFamily="34" charset="0"/>
              </a:rPr>
              <a:t>Landing Zone</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mn-cs"/>
              </a:rPr>
              <a:t> architecture is designed that is aligned with Enterprise-scale and in compliance with your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GB" sz="1800" b="0" i="0" u="none" strike="noStrike" kern="120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Success Criteria</a:t>
            </a: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Target ESLZ architecture design</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 uri="{C183D7F6-B498-43B3-948B-1728B52AA6E4}">
                <adec:decorative xmlns:adec="http://schemas.microsoft.com/office/drawing/2017/decorative" val="1"/>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9C8F5054-93E8-4D02-A865-DC2B394A21F4}"/>
              </a:ext>
              <a:ext uri="{C183D7F6-B498-43B3-948B-1728B52AA6E4}">
                <adec:decorative xmlns:adec="http://schemas.microsoft.com/office/drawing/2017/decorative" val="1"/>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5" name="Graphic 34">
            <a:extLst>
              <a:ext uri="{FF2B5EF4-FFF2-40B4-BE49-F238E27FC236}">
                <a16:creationId xmlns:a16="http://schemas.microsoft.com/office/drawing/2014/main" id="{80AFCDDF-3EDE-48BD-B66B-8801D7D9CDF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a:extLst>
              <a:ext uri="{FF2B5EF4-FFF2-40B4-BE49-F238E27FC236}">
                <a16:creationId xmlns:a16="http://schemas.microsoft.com/office/drawing/2014/main" id="{634DB782-3A61-4F99-8C71-02D4A2B9DB5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
        <p:nvSpPr>
          <p:cNvPr id="2" name="TextBox 1">
            <a:extLst>
              <a:ext uri="{FF2B5EF4-FFF2-40B4-BE49-F238E27FC236}">
                <a16:creationId xmlns:a16="http://schemas.microsoft.com/office/drawing/2014/main" id="{CFB9B2F2-9AEA-4593-870B-7E1798F7199A}"/>
              </a:ext>
            </a:extLst>
          </p:cNvPr>
          <p:cNvSpPr txBox="1"/>
          <p:nvPr/>
        </p:nvSpPr>
        <p:spPr>
          <a:xfrm>
            <a:off x="3809067" y="6378358"/>
            <a:ext cx="5215619" cy="572464"/>
          </a:xfrm>
          <a:prstGeom prst="rect">
            <a:avLst/>
          </a:prstGeom>
          <a:noFill/>
        </p:spPr>
        <p:txBody>
          <a:bodyPr wrap="square" lIns="182880" tIns="146304" rIns="182880" bIns="146304" rtlCol="0">
            <a:spAutoFit/>
          </a:bodyPr>
          <a:lstStyle/>
          <a:p>
            <a:pPr>
              <a:lnSpc>
                <a:spcPct val="90000"/>
              </a:lnSpc>
              <a:spcAft>
                <a:spcPts val="600"/>
              </a:spcAft>
            </a:pPr>
            <a:r>
              <a:rPr lang="en-CA" sz="2000">
                <a:gradFill>
                  <a:gsLst>
                    <a:gs pos="2917">
                      <a:schemeClr val="tx1"/>
                    </a:gs>
                    <a:gs pos="30000">
                      <a:schemeClr val="tx1"/>
                    </a:gs>
                  </a:gsLst>
                  <a:lin ang="5400000" scaled="0"/>
                </a:gradFill>
                <a:hlinkClick r:id="rId7"/>
              </a:rPr>
              <a:t>https://aka.ms/aksconstruction-set</a:t>
            </a:r>
            <a:endParaRPr lang="en-CA"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786748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1845278"/>
            <a:ext cx="7454644" cy="1473396"/>
          </a:xfrm>
        </p:spPr>
        <p:txBody>
          <a:bodyPr/>
          <a:lstStyle/>
          <a:p>
            <a:r>
              <a:rPr lang="en-US"/>
              <a:t>Thank you!</a:t>
            </a: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456796" y="620827"/>
            <a:ext cx="11304865" cy="402302"/>
          </a:xfrm>
        </p:spPr>
        <p:txBody>
          <a:bodyPr/>
          <a:lstStyle/>
          <a:p>
            <a:r>
              <a:rPr lang="en-US"/>
              <a:t>What structure are you going to build?</a:t>
            </a:r>
            <a:endParaRPr lang="en-US">
              <a:solidFill>
                <a:schemeClr val="tx2"/>
              </a:solidFill>
            </a:endParaRPr>
          </a:p>
        </p:txBody>
      </p:sp>
      <p:sp>
        <p:nvSpPr>
          <p:cNvPr id="17" name="Rectangle 16">
            <a:extLst>
              <a:ext uri="{FF2B5EF4-FFF2-40B4-BE49-F238E27FC236}">
                <a16:creationId xmlns:a16="http://schemas.microsoft.com/office/drawing/2014/main" id="{A201AC7E-5B2B-4964-9A56-CF3C4C955299}"/>
              </a:ext>
            </a:extLst>
          </p:cNvPr>
          <p:cNvSpPr/>
          <p:nvPr/>
        </p:nvSpPr>
        <p:spPr bwMode="auto">
          <a:xfrm>
            <a:off x="1150436"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House</a:t>
            </a:r>
          </a:p>
        </p:txBody>
      </p:sp>
      <p:pic>
        <p:nvPicPr>
          <p:cNvPr id="4" name="Picture 3" descr="Image of a house">
            <a:extLst>
              <a:ext uri="{FF2B5EF4-FFF2-40B4-BE49-F238E27FC236}">
                <a16:creationId xmlns:a16="http://schemas.microsoft.com/office/drawing/2014/main" id="{852EF09E-CB16-487C-BF9A-3B98D7386C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1620" y="2059243"/>
            <a:ext cx="2739515" cy="2739515"/>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400009"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Stadium</a:t>
            </a:r>
          </a:p>
        </p:txBody>
      </p:sp>
      <p:pic>
        <p:nvPicPr>
          <p:cNvPr id="9" name="Picture 8" descr="Image of a football stadium">
            <a:extLst>
              <a:ext uri="{FF2B5EF4-FFF2-40B4-BE49-F238E27FC236}">
                <a16:creationId xmlns:a16="http://schemas.microsoft.com/office/drawing/2014/main" id="{884BE44D-D38D-4F54-AB6D-312E3640C8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81194" y="2059243"/>
            <a:ext cx="2739515" cy="2739515"/>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649582"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Bridge</a:t>
            </a:r>
          </a:p>
        </p:txBody>
      </p:sp>
      <p:pic>
        <p:nvPicPr>
          <p:cNvPr id="6" name="Picture 5" descr="Image of a bridge">
            <a:extLst>
              <a:ext uri="{FF2B5EF4-FFF2-40B4-BE49-F238E27FC236}">
                <a16:creationId xmlns:a16="http://schemas.microsoft.com/office/drawing/2014/main" id="{85210BD3-DA1F-4E63-8C7A-88BBFAC036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30767" y="2059243"/>
            <a:ext cx="2739515" cy="2739515"/>
          </a:xfrm>
          <a:prstGeom prst="rect">
            <a:avLst/>
          </a:prstGeom>
        </p:spPr>
      </p:pic>
    </p:spTree>
    <p:extLst>
      <p:ext uri="{BB962C8B-B14F-4D97-AF65-F5344CB8AC3E}">
        <p14:creationId xmlns:p14="http://schemas.microsoft.com/office/powerpoint/2010/main" val="2767769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456796" y="620827"/>
            <a:ext cx="11304865" cy="402302"/>
          </a:xfrm>
        </p:spPr>
        <p:txBody>
          <a:bodyPr/>
          <a:lstStyle/>
          <a:p>
            <a:r>
              <a:rPr lang="en-US"/>
              <a:t>Not all foundations are created the same way</a:t>
            </a:r>
            <a:endParaRPr lang="en-US">
              <a:solidFill>
                <a:schemeClr val="tx2"/>
              </a:solidFill>
            </a:endParaRPr>
          </a:p>
        </p:txBody>
      </p:sp>
      <p:sp>
        <p:nvSpPr>
          <p:cNvPr id="18" name="Rectangle 17">
            <a:extLst>
              <a:ext uri="{FF2B5EF4-FFF2-40B4-BE49-F238E27FC236}">
                <a16:creationId xmlns:a16="http://schemas.microsoft.com/office/drawing/2014/main" id="{62761F0D-A92F-49F3-80B4-9701B354820E}"/>
              </a:ext>
            </a:extLst>
          </p:cNvPr>
          <p:cNvSpPr/>
          <p:nvPr/>
        </p:nvSpPr>
        <p:spPr bwMode="auto">
          <a:xfrm>
            <a:off x="1150436"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House</a:t>
            </a:r>
          </a:p>
        </p:txBody>
      </p:sp>
      <p:pic>
        <p:nvPicPr>
          <p:cNvPr id="11" name="Picture 10" descr="Image of the foundation of a house">
            <a:extLst>
              <a:ext uri="{FF2B5EF4-FFF2-40B4-BE49-F238E27FC236}">
                <a16:creationId xmlns:a16="http://schemas.microsoft.com/office/drawing/2014/main" id="{F1B12754-95D7-4E07-B3C5-6E06E1B376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1620" y="2059242"/>
            <a:ext cx="2743060" cy="2743060"/>
          </a:xfrm>
          <a:prstGeom prst="rect">
            <a:avLst/>
          </a:prstGeom>
        </p:spPr>
      </p:pic>
      <p:sp>
        <p:nvSpPr>
          <p:cNvPr id="19" name="Rectangle 18">
            <a:extLst>
              <a:ext uri="{FF2B5EF4-FFF2-40B4-BE49-F238E27FC236}">
                <a16:creationId xmlns:a16="http://schemas.microsoft.com/office/drawing/2014/main" id="{CC173A2D-8E72-4FB5-955A-2571AA649E11}"/>
              </a:ext>
            </a:extLst>
          </p:cNvPr>
          <p:cNvSpPr/>
          <p:nvPr/>
        </p:nvSpPr>
        <p:spPr bwMode="auto">
          <a:xfrm>
            <a:off x="4400009"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Stadium</a:t>
            </a:r>
          </a:p>
        </p:txBody>
      </p:sp>
      <p:pic>
        <p:nvPicPr>
          <p:cNvPr id="12" name="Picture 11" descr="Image of a stadium being built">
            <a:extLst>
              <a:ext uri="{FF2B5EF4-FFF2-40B4-BE49-F238E27FC236}">
                <a16:creationId xmlns:a16="http://schemas.microsoft.com/office/drawing/2014/main" id="{320513FB-08E3-43C1-A9B7-BADE5810AF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81194" y="2059242"/>
            <a:ext cx="2743060" cy="2743060"/>
          </a:xfrm>
          <a:prstGeom prst="rect">
            <a:avLst/>
          </a:prstGeom>
        </p:spPr>
      </p:pic>
      <p:sp>
        <p:nvSpPr>
          <p:cNvPr id="20" name="Rectangle 19">
            <a:extLst>
              <a:ext uri="{FF2B5EF4-FFF2-40B4-BE49-F238E27FC236}">
                <a16:creationId xmlns:a16="http://schemas.microsoft.com/office/drawing/2014/main" id="{26612D36-1D42-4E01-8AD6-599D0665853B}"/>
              </a:ext>
            </a:extLst>
          </p:cNvPr>
          <p:cNvSpPr/>
          <p:nvPr/>
        </p:nvSpPr>
        <p:spPr bwMode="auto">
          <a:xfrm>
            <a:off x="7649582"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Bridge</a:t>
            </a:r>
          </a:p>
        </p:txBody>
      </p:sp>
      <p:pic>
        <p:nvPicPr>
          <p:cNvPr id="10" name="Picture 9" descr="Image of piers being constructed for a bridge">
            <a:extLst>
              <a:ext uri="{FF2B5EF4-FFF2-40B4-BE49-F238E27FC236}">
                <a16:creationId xmlns:a16="http://schemas.microsoft.com/office/drawing/2014/main" id="{5FFCFCD3-E756-4358-B922-53E4C590281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27222" y="2059242"/>
            <a:ext cx="2743060" cy="2743060"/>
          </a:xfrm>
          <a:prstGeom prst="rect">
            <a:avLst/>
          </a:prstGeom>
        </p:spPr>
      </p:pic>
    </p:spTree>
    <p:extLst>
      <p:ext uri="{BB962C8B-B14F-4D97-AF65-F5344CB8AC3E}">
        <p14:creationId xmlns:p14="http://schemas.microsoft.com/office/powerpoint/2010/main" val="363092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455996" y="620429"/>
            <a:ext cx="11306469" cy="795089"/>
          </a:xfrm>
        </p:spPr>
        <p:txBody>
          <a:bodyPr/>
          <a:lstStyle/>
          <a:p>
            <a:r>
              <a:rPr lang="en-US"/>
              <a:t>You create </a:t>
            </a:r>
            <a:r>
              <a:rPr lang="en-US">
                <a:solidFill>
                  <a:schemeClr val="tx2"/>
                </a:solidFill>
              </a:rPr>
              <a:t>cloud business value</a:t>
            </a:r>
            <a:r>
              <a:rPr lang="en-US"/>
              <a:t>—</a:t>
            </a:r>
            <a:br>
              <a:rPr lang="en-US"/>
            </a:br>
            <a:r>
              <a:rPr lang="en-US"/>
              <a:t>when you create a </a:t>
            </a:r>
            <a:r>
              <a:rPr lang="en-US">
                <a:solidFill>
                  <a:schemeClr val="tx2"/>
                </a:solidFill>
              </a:rPr>
              <a:t>cloud-ready environment </a:t>
            </a:r>
            <a:r>
              <a:rPr lang="en-US"/>
              <a:t>that is…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a:xfrm>
            <a:off x="465939" y="2435278"/>
            <a:ext cx="9571267" cy="2616101"/>
          </a:xfrm>
        </p:spPr>
        <p:txBody>
          <a:bodyPr/>
          <a:lstStyle/>
          <a:p>
            <a:pPr marL="457112" indent="-457112">
              <a:spcAft>
                <a:spcPts val="1200"/>
              </a:spcAft>
              <a:buClr>
                <a:schemeClr val="accent2"/>
              </a:buClr>
              <a:buBlip>
                <a:blip r:embed="rId4"/>
              </a:buBlip>
            </a:pPr>
            <a:r>
              <a:rPr lang="en-US" sz="2400"/>
              <a:t>Aligned to business priorities</a:t>
            </a:r>
          </a:p>
          <a:p>
            <a:pPr marL="457112" indent="-457112">
              <a:spcAft>
                <a:spcPts val="1200"/>
              </a:spcAft>
              <a:buClr>
                <a:schemeClr val="accent2"/>
              </a:buClr>
              <a:buBlip>
                <a:blip r:embed="rId4"/>
              </a:buBlip>
            </a:pPr>
            <a:r>
              <a:rPr lang="en-US" sz="2400"/>
              <a:t>Adapted for cloud operating model</a:t>
            </a:r>
          </a:p>
          <a:p>
            <a:pPr marL="457112" indent="-457112">
              <a:spcAft>
                <a:spcPts val="1200"/>
              </a:spcAft>
              <a:buClr>
                <a:schemeClr val="accent2"/>
              </a:buClr>
              <a:buBlip>
                <a:blip r:embed="rId4"/>
              </a:buBlip>
            </a:pPr>
            <a:r>
              <a:rPr lang="en-US" sz="2400"/>
              <a:t>Ready for cloud applications</a:t>
            </a:r>
          </a:p>
          <a:p>
            <a:pPr marL="457112" indent="-457112">
              <a:spcAft>
                <a:spcPts val="1200"/>
              </a:spcAft>
              <a:buClr>
                <a:schemeClr val="accent2"/>
              </a:buClr>
              <a:buBlip>
                <a:blip r:embed="rId4"/>
              </a:buBlip>
            </a:pPr>
            <a:r>
              <a:rPr lang="en-US" sz="2400"/>
              <a:t>Adaptable for growth and expansion</a:t>
            </a:r>
          </a:p>
          <a:p>
            <a:pPr marL="457112" indent="-457112">
              <a:spcAft>
                <a:spcPts val="1200"/>
              </a:spcAft>
              <a:buClr>
                <a:schemeClr val="accent2"/>
              </a:buClr>
              <a:buBlip>
                <a:blip r:embed="rId4"/>
              </a:buBlip>
            </a:pPr>
            <a:r>
              <a:rPr lang="en-US" sz="2400"/>
              <a:t>Compliant with cloud-ready corporate policy</a:t>
            </a:r>
          </a:p>
          <a:p>
            <a:pPr marL="457112" indent="-457112">
              <a:spcAft>
                <a:spcPts val="1200"/>
              </a:spcAft>
              <a:buClr>
                <a:schemeClr val="accent2"/>
              </a:buClr>
              <a:buBlip>
                <a:blip r:embed="rId4"/>
              </a:buBlip>
            </a:pPr>
            <a:r>
              <a:rPr lang="en-US" sz="2400"/>
              <a:t>Aligned to cloud-design considerations </a:t>
            </a:r>
          </a:p>
        </p:txBody>
      </p:sp>
      <p:sp>
        <p:nvSpPr>
          <p:cNvPr id="22" name="Freeform: Shape 21" descr="Arrow pointing right&#10;">
            <a:extLst>
              <a:ext uri="{FF2B5EF4-FFF2-40B4-BE49-F238E27FC236}">
                <a16:creationId xmlns:a16="http://schemas.microsoft.com/office/drawing/2014/main" id="{79FD3821-BAE3-483B-ADC2-7FA7C6140E76}"/>
              </a:ext>
            </a:extLst>
          </p:cNvPr>
          <p:cNvSpPr/>
          <p:nvPr/>
        </p:nvSpPr>
        <p:spPr bwMode="auto">
          <a:xfrm>
            <a:off x="6756891" y="2086228"/>
            <a:ext cx="1103091" cy="3341557"/>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9361246" y="2185316"/>
            <a:ext cx="328028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spcBef>
                <a:spcPts val="0"/>
              </a:spcBef>
              <a:spcAft>
                <a:spcPts val="1200"/>
              </a:spcAft>
              <a:buNone/>
              <a:defRPr/>
            </a:pPr>
            <a:r>
              <a:rPr lang="en-US" sz="2400">
                <a:solidFill>
                  <a:srgbClr val="0078D3"/>
                </a:solidFill>
                <a:latin typeface="Segoe UI"/>
              </a:rPr>
              <a:t>Agile</a:t>
            </a:r>
          </a:p>
        </p:txBody>
      </p:sp>
      <p:sp>
        <p:nvSpPr>
          <p:cNvPr id="13" name="Content Placeholder 2">
            <a:extLst>
              <a:ext uri="{FF2B5EF4-FFF2-40B4-BE49-F238E27FC236}">
                <a16:creationId xmlns:a16="http://schemas.microsoft.com/office/drawing/2014/main" id="{13B4EE19-450D-4054-B77F-C19D6628F750}"/>
              </a:ext>
            </a:extLst>
          </p:cNvPr>
          <p:cNvSpPr txBox="1">
            <a:spLocks/>
          </p:cNvSpPr>
          <p:nvPr/>
        </p:nvSpPr>
        <p:spPr>
          <a:xfrm>
            <a:off x="9361246" y="3357706"/>
            <a:ext cx="2121352"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spcBef>
                <a:spcPts val="0"/>
              </a:spcBef>
              <a:spcAft>
                <a:spcPts val="1200"/>
              </a:spcAft>
              <a:buNone/>
              <a:defRPr/>
            </a:pPr>
            <a:r>
              <a:rPr lang="en-US" sz="2400">
                <a:solidFill>
                  <a:srgbClr val="0078D3"/>
                </a:solidFill>
              </a:rPr>
              <a:t>Continuously innovative</a:t>
            </a:r>
          </a:p>
        </p:txBody>
      </p:sp>
      <p:sp>
        <p:nvSpPr>
          <p:cNvPr id="11" name="Content Placeholder 2">
            <a:extLst>
              <a:ext uri="{FF2B5EF4-FFF2-40B4-BE49-F238E27FC236}">
                <a16:creationId xmlns:a16="http://schemas.microsoft.com/office/drawing/2014/main" id="{3F7B404A-95FD-433D-AE57-3E98927D23D0}"/>
              </a:ext>
            </a:extLst>
          </p:cNvPr>
          <p:cNvSpPr txBox="1">
            <a:spLocks/>
          </p:cNvSpPr>
          <p:nvPr/>
        </p:nvSpPr>
        <p:spPr>
          <a:xfrm>
            <a:off x="9361246" y="4899374"/>
            <a:ext cx="328028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spcBef>
                <a:spcPts val="0"/>
              </a:spcBef>
              <a:spcAft>
                <a:spcPts val="1200"/>
              </a:spcAft>
              <a:buNone/>
              <a:defRPr/>
            </a:pPr>
            <a:r>
              <a:rPr lang="en-US" sz="2400">
                <a:solidFill>
                  <a:srgbClr val="0078D3"/>
                </a:solidFill>
                <a:latin typeface="Segoe UI"/>
              </a:rPr>
              <a:t>Secure</a:t>
            </a:r>
          </a:p>
        </p:txBody>
      </p:sp>
      <p:sp>
        <p:nvSpPr>
          <p:cNvPr id="12" name="arrow_16">
            <a:extLst>
              <a:ext uri="{FF2B5EF4-FFF2-40B4-BE49-F238E27FC236}">
                <a16:creationId xmlns:a16="http://schemas.microsoft.com/office/drawing/2014/main" id="{199FFF6E-AB7F-4147-982E-37DFADA9EE67}"/>
              </a:ext>
              <a:ext uri="{C183D7F6-B498-43B3-948B-1728B52AA6E4}">
                <adec:decorative xmlns:adec="http://schemas.microsoft.com/office/drawing/2017/decorative" val="1"/>
              </a:ext>
            </a:extLst>
          </p:cNvPr>
          <p:cNvSpPr>
            <a:spLocks noChangeAspect="1" noEditPoints="1"/>
          </p:cNvSpPr>
          <p:nvPr/>
        </p:nvSpPr>
        <p:spPr bwMode="auto">
          <a:xfrm>
            <a:off x="8284838" y="2086229"/>
            <a:ext cx="719733" cy="55392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900">
              <a:solidFill>
                <a:srgbClr val="FFFFFF"/>
              </a:solidFill>
              <a:latin typeface="Segoe UI"/>
            </a:endParaRPr>
          </a:p>
        </p:txBody>
      </p:sp>
      <p:grpSp>
        <p:nvGrpSpPr>
          <p:cNvPr id="31" name="Group 30">
            <a:extLst>
              <a:ext uri="{FF2B5EF4-FFF2-40B4-BE49-F238E27FC236}">
                <a16:creationId xmlns:a16="http://schemas.microsoft.com/office/drawing/2014/main" id="{E879E6DA-8822-4FD4-A680-47C309BBBC5D}"/>
              </a:ext>
              <a:ext uri="{C183D7F6-B498-43B3-948B-1728B52AA6E4}">
                <adec:decorative xmlns:adec="http://schemas.microsoft.com/office/drawing/2017/decorative" val="1"/>
              </a:ext>
            </a:extLst>
          </p:cNvPr>
          <p:cNvGrpSpPr/>
          <p:nvPr/>
        </p:nvGrpSpPr>
        <p:grpSpPr>
          <a:xfrm>
            <a:off x="8202283" y="4641595"/>
            <a:ext cx="884840" cy="884840"/>
            <a:chOff x="7686087" y="4592783"/>
            <a:chExt cx="914400" cy="914400"/>
          </a:xfrm>
        </p:grpSpPr>
        <p:pic>
          <p:nvPicPr>
            <p:cNvPr id="24" name="Graphic 23" descr="Shield">
              <a:extLst>
                <a:ext uri="{FF2B5EF4-FFF2-40B4-BE49-F238E27FC236}">
                  <a16:creationId xmlns:a16="http://schemas.microsoft.com/office/drawing/2014/main" id="{D4941F97-9385-4B3F-973E-454FC4636D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6087" y="4592783"/>
              <a:ext cx="914400" cy="914400"/>
            </a:xfrm>
            <a:prstGeom prst="rect">
              <a:avLst/>
            </a:prstGeom>
          </p:spPr>
        </p:pic>
        <p:pic>
          <p:nvPicPr>
            <p:cNvPr id="28" name="Graphic 27" descr="Checkmark">
              <a:extLst>
                <a:ext uri="{FF2B5EF4-FFF2-40B4-BE49-F238E27FC236}">
                  <a16:creationId xmlns:a16="http://schemas.microsoft.com/office/drawing/2014/main" id="{FB7A61C1-E476-400E-B1FA-A207B24BD7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5531" y="4852227"/>
              <a:ext cx="395513" cy="395513"/>
            </a:xfrm>
            <a:prstGeom prst="rect">
              <a:avLst/>
            </a:prstGeom>
          </p:spPr>
        </p:pic>
      </p:grpSp>
      <p:pic>
        <p:nvPicPr>
          <p:cNvPr id="30" name="Graphic 29">
            <a:extLst>
              <a:ext uri="{FF2B5EF4-FFF2-40B4-BE49-F238E27FC236}">
                <a16:creationId xmlns:a16="http://schemas.microsoft.com/office/drawing/2014/main" id="{4131ABB5-DAAA-40BD-82A7-051E683FE48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7568" y="3183737"/>
            <a:ext cx="914270" cy="914270"/>
          </a:xfrm>
          <a:prstGeom prst="rect">
            <a:avLst/>
          </a:prstGeom>
        </p:spPr>
      </p:pic>
    </p:spTree>
    <p:custDataLst>
      <p:tags r:id="rId1"/>
    </p:custDataLst>
    <p:extLst>
      <p:ext uri="{BB962C8B-B14F-4D97-AF65-F5344CB8AC3E}">
        <p14:creationId xmlns:p14="http://schemas.microsoft.com/office/powerpoint/2010/main" val="2829443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right)">
                                      <p:cBhvr>
                                        <p:cTn id="32" dur="500"/>
                                        <p:tgtEl>
                                          <p:spTgt spid="22"/>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4500"/>
                            </p:stCondLst>
                            <p:childTnLst>
                              <p:par>
                                <p:cTn id="52" presetID="53" presetClass="entr" presetSubtype="16"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dvAuto="0"/>
      <p:bldP spid="22" grpId="0" animBg="1"/>
      <p:bldP spid="5" grpId="0"/>
      <p:bldP spid="13" grpId="0"/>
      <p:bldP spid="1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F6E0-B83C-4902-989E-7DB9F7EC0379}"/>
              </a:ext>
            </a:extLst>
          </p:cNvPr>
          <p:cNvSpPr>
            <a:spLocks noGrp="1"/>
          </p:cNvSpPr>
          <p:nvPr>
            <p:ph type="title"/>
          </p:nvPr>
        </p:nvSpPr>
        <p:spPr>
          <a:xfrm>
            <a:off x="432848" y="1442232"/>
            <a:ext cx="5713310" cy="795089"/>
          </a:xfrm>
        </p:spPr>
        <p:txBody>
          <a:bodyPr/>
          <a:lstStyle/>
          <a:p>
            <a:r>
              <a:rPr lang="en-US">
                <a:solidFill>
                  <a:schemeClr val="tx2"/>
                </a:solidFill>
              </a:rPr>
              <a:t>Azure landing zones </a:t>
            </a:r>
            <a:r>
              <a:rPr lang="en-US"/>
              <a:t>help customers set up Azure environments with </a:t>
            </a:r>
            <a:r>
              <a:rPr lang="en-US">
                <a:solidFill>
                  <a:schemeClr val="tx2"/>
                </a:solidFill>
              </a:rPr>
              <a:t>enterprise scale, security, governance, networking, and identity guardrails.</a:t>
            </a:r>
            <a:endParaRPr lang="en-US"/>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4294967295"/>
          </p:nvPr>
        </p:nvSpPr>
        <p:spPr>
          <a:xfrm>
            <a:off x="432848" y="3381375"/>
            <a:ext cx="6683375" cy="1600438"/>
          </a:xfrm>
        </p:spPr>
        <p:txBody>
          <a:bodyPr/>
          <a:lstStyle/>
          <a:p>
            <a:pPr marL="228556" indent="-228556">
              <a:spcAft>
                <a:spcPts val="1200"/>
              </a:spcAft>
              <a:buSzPct val="100000"/>
              <a:buFont typeface="Arial" panose="020B0604020202020204" pitchFamily="34" charset="0"/>
              <a:buChar char="•"/>
            </a:pPr>
            <a:r>
              <a:rPr lang="en-US" sz="2400">
                <a:solidFill>
                  <a:schemeClr val="tx1"/>
                </a:solidFill>
                <a:latin typeface="+mn-lt"/>
              </a:rPr>
              <a:t>Enable migrations and net new apps</a:t>
            </a:r>
          </a:p>
          <a:p>
            <a:pPr marL="228556" indent="-228556">
              <a:spcAft>
                <a:spcPts val="1200"/>
              </a:spcAft>
              <a:buSzPct val="100000"/>
              <a:buFont typeface="Arial" panose="020B0604020202020204" pitchFamily="34" charset="0"/>
              <a:buChar char="•"/>
            </a:pPr>
            <a:r>
              <a:rPr lang="en-US" sz="2400">
                <a:solidFill>
                  <a:schemeClr val="tx1"/>
                </a:solidFill>
                <a:latin typeface="+mn-lt"/>
              </a:rPr>
              <a:t>Consider all platform resources </a:t>
            </a:r>
          </a:p>
          <a:p>
            <a:pPr marL="228556" indent="-228556">
              <a:spcAft>
                <a:spcPts val="1200"/>
              </a:spcAft>
              <a:buSzPct val="100000"/>
              <a:buFont typeface="Arial" panose="020B0604020202020204" pitchFamily="34" charset="0"/>
              <a:buChar char="•"/>
            </a:pPr>
            <a:r>
              <a:rPr lang="en-US" sz="2400">
                <a:solidFill>
                  <a:schemeClr val="tx1"/>
                </a:solidFill>
                <a:latin typeface="+mn-lt"/>
              </a:rPr>
              <a:t>Don't differentiate between IaaS or PaaS</a:t>
            </a:r>
          </a:p>
        </p:txBody>
      </p:sp>
      <p:pic>
        <p:nvPicPr>
          <p:cNvPr id="7" name="Picture 6">
            <a:extLst>
              <a:ext uri="{FF2B5EF4-FFF2-40B4-BE49-F238E27FC236}">
                <a16:creationId xmlns:a16="http://schemas.microsoft.com/office/drawing/2014/main" id="{090778B3-3B68-4034-B8D8-DC762468DFE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67311" y="1333089"/>
            <a:ext cx="3352462" cy="3434440"/>
          </a:xfrm>
          <a:prstGeom prst="rect">
            <a:avLst/>
          </a:prstGeom>
        </p:spPr>
      </p:pic>
    </p:spTree>
    <p:custDataLst>
      <p:tags r:id="rId1"/>
    </p:custDataLst>
    <p:extLst>
      <p:ext uri="{BB962C8B-B14F-4D97-AF65-F5344CB8AC3E}">
        <p14:creationId xmlns:p14="http://schemas.microsoft.com/office/powerpoint/2010/main" val="1135650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6797" y="620827"/>
            <a:ext cx="9981930" cy="1314334"/>
          </a:xfrm>
        </p:spPr>
        <p:txBody>
          <a:bodyPr/>
          <a:lstStyle/>
          <a:p>
            <a:pPr>
              <a:lnSpc>
                <a:spcPct val="90000"/>
              </a:lnSpc>
              <a:spcAft>
                <a:spcPts val="1200"/>
              </a:spcAft>
            </a:pPr>
            <a:r>
              <a:rPr lang="en-US" dirty="0"/>
              <a:t>Microsoft Cloud Adoption Framework for </a:t>
            </a:r>
            <a:r>
              <a:rPr lang="en-US" dirty="0">
                <a:solidFill>
                  <a:schemeClr val="tx2"/>
                </a:solidFill>
              </a:rPr>
              <a:t>Azure</a:t>
            </a:r>
            <a:br>
              <a:rPr lang="en-US" dirty="0"/>
            </a:br>
            <a:br>
              <a:rPr lang="en-US" dirty="0"/>
            </a:br>
            <a:r>
              <a:rPr lang="en-US" sz="2000" dirty="0">
                <a:solidFill>
                  <a:schemeClr val="tx2"/>
                </a:solidFill>
              </a:rPr>
              <a:t>Proven business and technical best practices guidance</a:t>
            </a:r>
            <a:r>
              <a:rPr lang="en-US" sz="2000" dirty="0">
                <a:solidFill>
                  <a:schemeClr val="tx1"/>
                </a:solidFill>
              </a:rPr>
              <a:t> —</a:t>
            </a:r>
            <a:r>
              <a:rPr lang="en-US" sz="2000" dirty="0">
                <a:solidFill>
                  <a:schemeClr val="tx2"/>
                </a:solidFill>
              </a:rPr>
              <a:t> </a:t>
            </a:r>
            <a:r>
              <a:rPr lang="en-US" sz="2000" dirty="0">
                <a:solidFill>
                  <a:schemeClr val="tx1"/>
                </a:solidFill>
                <a:cs typeface="Segoe UI Semilight" panose="020B0402040204020203" pitchFamily="34" charset="0"/>
              </a:rPr>
              <a:t>guiding customers to create and implement business and technology strategies necessary for successful cloud adoption</a:t>
            </a:r>
            <a:endParaRPr lang="en-US" dirty="0">
              <a:solidFill>
                <a:schemeClr val="tx2"/>
              </a:solidFill>
            </a:endParaRPr>
          </a:p>
        </p:txBody>
      </p:sp>
      <p:sp>
        <p:nvSpPr>
          <p:cNvPr id="214" name="Rectangle 213">
            <a:extLst>
              <a:ext uri="{FF2B5EF4-FFF2-40B4-BE49-F238E27FC236}">
                <a16:creationId xmlns:a16="http://schemas.microsoft.com/office/drawing/2014/main" id="{1AF8714C-DA0B-4B6B-8924-92D2874AB288}"/>
              </a:ext>
            </a:extLst>
          </p:cNvPr>
          <p:cNvSpPr/>
          <p:nvPr/>
        </p:nvSpPr>
        <p:spPr bwMode="auto">
          <a:xfrm>
            <a:off x="409495" y="3090676"/>
            <a:ext cx="2304277"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b="1">
                <a:solidFill>
                  <a:srgbClr val="0078D3"/>
                </a:solidFill>
                <a:latin typeface="Segoe UI Semibold"/>
                <a:ea typeface="+mn-lt"/>
                <a:cs typeface="Segoe UI Semibold"/>
              </a:rPr>
              <a:t>Define strategy</a:t>
            </a:r>
          </a:p>
          <a:p>
            <a:pPr marL="56024" defTabSz="914225">
              <a:defRPr/>
            </a:pPr>
            <a:r>
              <a:rPr lang="en-US" sz="1600">
                <a:solidFill>
                  <a:srgbClr val="000000"/>
                </a:solidFill>
                <a:latin typeface="Segoe UI"/>
                <a:ea typeface="Segoe UI Black"/>
                <a:cs typeface="Calibri" panose="020F0502020204030204"/>
              </a:rPr>
              <a:t>Define business justification and expected outcomes </a:t>
            </a:r>
            <a:endParaRPr lang="en-US" sz="1600">
              <a:solidFill>
                <a:srgbClr val="000000"/>
              </a:solidFill>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264469" y="3090676"/>
            <a:ext cx="2173254"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rgbClr val="0078D3"/>
                </a:solidFill>
                <a:latin typeface="Segoe UI Semibold"/>
                <a:ea typeface="Segoe UI" pitchFamily="34" charset="0"/>
                <a:cs typeface="Segoe UI" pitchFamily="34" charset="0"/>
              </a:rPr>
              <a:t>Plan</a:t>
            </a:r>
          </a:p>
          <a:p>
            <a:pPr marL="56024" defTabSz="914225">
              <a:defRPr/>
            </a:pPr>
            <a:r>
              <a:rPr lang="en-US" sz="1600">
                <a:solidFill>
                  <a:srgbClr val="000000"/>
                </a:solidFill>
                <a:latin typeface="Segoe UI"/>
                <a:ea typeface="+mn-lt"/>
                <a:cs typeface="Calibri" panose="020F0502020204030204"/>
              </a:rPr>
              <a:t>Align actionable cloud adoption plan to business outcomes</a:t>
            </a:r>
            <a:endParaRPr lang="en-US" sz="1600">
              <a:solidFill>
                <a:srgbClr val="000000"/>
              </a:solidFill>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 uri="{C183D7F6-B498-43B3-948B-1728B52AA6E4}">
                <adec:decorative xmlns:adec="http://schemas.microsoft.com/office/drawing/2017/decorative" val="0"/>
              </a:ext>
            </a:extLst>
          </p:cNvPr>
          <p:cNvSpPr/>
          <p:nvPr/>
        </p:nvSpPr>
        <p:spPr bwMode="auto">
          <a:xfrm>
            <a:off x="6146430" y="3090676"/>
            <a:ext cx="2276027"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chemeClr val="accent5"/>
                </a:solidFill>
                <a:latin typeface="Segoe UI Semibold"/>
                <a:ea typeface="Segoe UI" pitchFamily="34" charset="0"/>
                <a:cs typeface="Segoe UI" pitchFamily="34" charset="0"/>
              </a:rPr>
              <a:t>Ready</a:t>
            </a:r>
          </a:p>
          <a:p>
            <a:pPr marL="56024" defTabSz="914225">
              <a:defRPr/>
            </a:pPr>
            <a:r>
              <a:rPr lang="en-US" sz="1600">
                <a:solidFill>
                  <a:srgbClr val="FFFFFF"/>
                </a:solidFill>
                <a:latin typeface="Segoe UI"/>
                <a:ea typeface="+mn-lt"/>
                <a:cs typeface="Calibri" panose="020F0502020204030204"/>
              </a:rPr>
              <a:t>Prepare people, process and environment for change</a:t>
            </a:r>
            <a:endParaRPr lang="en-US" sz="1600">
              <a:solidFill>
                <a:srgbClr val="FFFFFF"/>
              </a:solidFill>
              <a:latin typeface="Segoe UI"/>
              <a:ea typeface="+mn-lt"/>
              <a:cs typeface="Segoe UI"/>
            </a:endParaRPr>
          </a:p>
        </p:txBody>
      </p:sp>
      <p:sp>
        <p:nvSpPr>
          <p:cNvPr id="97" name="Rectangle 96" descr="Highlight on Ready stage of Microsoft Cloud Adoption Framework">
            <a:extLst>
              <a:ext uri="{FF2B5EF4-FFF2-40B4-BE49-F238E27FC236}">
                <a16:creationId xmlns:a16="http://schemas.microsoft.com/office/drawing/2014/main" id="{58171B36-51C2-4D75-91E0-048046236CDD}"/>
              </a:ext>
              <a:ext uri="{C183D7F6-B498-43B3-948B-1728B52AA6E4}">
                <adec:decorative xmlns:adec="http://schemas.microsoft.com/office/drawing/2017/decorative" val="0"/>
              </a:ext>
            </a:extLst>
          </p:cNvPr>
          <p:cNvSpPr/>
          <p:nvPr/>
        </p:nvSpPr>
        <p:spPr bwMode="auto">
          <a:xfrm>
            <a:off x="6183629" y="2184019"/>
            <a:ext cx="2411959" cy="2634069"/>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043609" y="3090676"/>
            <a:ext cx="2439248"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dirty="0">
                <a:solidFill>
                  <a:srgbClr val="0078D3"/>
                </a:solidFill>
                <a:latin typeface="Segoe UI Semibold"/>
                <a:ea typeface="Segoe UI" pitchFamily="34" charset="0"/>
                <a:cs typeface="Segoe UI" pitchFamily="34" charset="0"/>
              </a:rPr>
              <a:t>Adopt</a:t>
            </a:r>
          </a:p>
          <a:p>
            <a:pPr marL="56024" defTabSz="932114" fontAlgn="base">
              <a:lnSpc>
                <a:spcPct val="90000"/>
              </a:lnSpc>
              <a:spcBef>
                <a:spcPct val="0"/>
              </a:spcBef>
              <a:spcAft>
                <a:spcPts val="600"/>
              </a:spcAft>
              <a:defRPr/>
            </a:pPr>
            <a:r>
              <a:rPr lang="en-US" sz="1600" b="1" dirty="0">
                <a:solidFill>
                  <a:srgbClr val="000000"/>
                </a:solidFill>
                <a:latin typeface="Segoe UI"/>
                <a:cs typeface="Segoe UI" pitchFamily="34" charset="0"/>
              </a:rPr>
              <a:t>Migrate</a:t>
            </a:r>
            <a:r>
              <a:rPr lang="en-US" sz="1600" dirty="0">
                <a:solidFill>
                  <a:srgbClr val="000000"/>
                </a:solidFill>
                <a:latin typeface="Segoe UI"/>
                <a:cs typeface="Segoe UI" pitchFamily="34" charset="0"/>
              </a:rPr>
              <a:t> or </a:t>
            </a:r>
            <a:r>
              <a:rPr lang="en-US" sz="1600" b="1" dirty="0">
                <a:solidFill>
                  <a:srgbClr val="000000"/>
                </a:solidFill>
                <a:latin typeface="Segoe UI"/>
                <a:cs typeface="Segoe UI" pitchFamily="34" charset="0"/>
              </a:rPr>
              <a:t>Innovate</a:t>
            </a:r>
          </a:p>
          <a:p>
            <a:pPr marL="56024" defTabSz="932114" fontAlgn="base">
              <a:lnSpc>
                <a:spcPct val="90000"/>
              </a:lnSpc>
              <a:spcBef>
                <a:spcPct val="0"/>
              </a:spcBef>
              <a:spcAft>
                <a:spcPts val="600"/>
              </a:spcAft>
              <a:defRPr/>
            </a:pPr>
            <a:r>
              <a:rPr lang="en-US" sz="1600" dirty="0">
                <a:solidFill>
                  <a:srgbClr val="000000"/>
                </a:solidFill>
                <a:latin typeface="Segoe UI"/>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dirty="0">
              <a:gradFill>
                <a:gsLst>
                  <a:gs pos="0">
                    <a:srgbClr val="FFFFFF"/>
                  </a:gs>
                  <a:gs pos="100000">
                    <a:srgbClr val="FFFFFF"/>
                  </a:gs>
                </a:gsLst>
                <a:lin ang="5400000" scaled="1"/>
              </a:gradFill>
              <a:latin typeface="Segoe UI"/>
              <a:cs typeface="Segoe UI" pitchFamily="34" charset="0"/>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737329" y="5720796"/>
            <a:ext cx="2767139"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rgbClr val="0078D3"/>
                </a:solidFill>
                <a:latin typeface="Segoe UI Semibold"/>
                <a:ea typeface="Segoe UI" pitchFamily="34" charset="0"/>
                <a:cs typeface="Segoe UI" pitchFamily="34" charset="0"/>
              </a:rPr>
              <a:t>Govern</a:t>
            </a:r>
          </a:p>
          <a:p>
            <a:pPr marL="56024" defTabSz="914225">
              <a:defRPr/>
            </a:pPr>
            <a:r>
              <a:rPr lang="en-US" sz="1600">
                <a:solidFill>
                  <a:srgbClr val="000000"/>
                </a:solidFill>
                <a:latin typeface="Segoe UI"/>
                <a:ea typeface="+mn-lt"/>
                <a:cs typeface="Calibri" panose="020F0502020204030204"/>
              </a:rPr>
              <a:t>Comply, control and secure</a:t>
            </a:r>
          </a:p>
          <a:p>
            <a:pPr defTabSz="932114" fontAlgn="base">
              <a:lnSpc>
                <a:spcPct val="90000"/>
              </a:lnSpc>
              <a:spcBef>
                <a:spcPct val="0"/>
              </a:spcBef>
              <a:spcAft>
                <a:spcPts val="600"/>
              </a:spcAft>
              <a:defRPr/>
            </a:pPr>
            <a:endParaRPr lang="en-US" sz="1200">
              <a:gradFill>
                <a:gsLst>
                  <a:gs pos="0">
                    <a:srgbClr val="50E6FF"/>
                  </a:gs>
                  <a:gs pos="100000">
                    <a:srgbClr val="50E6FF"/>
                  </a:gs>
                </a:gsLst>
                <a:lin ang="5400000" scaled="1"/>
              </a:gradFill>
              <a:latin typeface="Segoe UI"/>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625047" y="5720796"/>
            <a:ext cx="2439248"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rgbClr val="0078D3"/>
                </a:solidFill>
                <a:latin typeface="Segoe UI Semibold"/>
                <a:ea typeface="Segoe UI" pitchFamily="34" charset="0"/>
                <a:cs typeface="Segoe UI" pitchFamily="34" charset="0"/>
              </a:rPr>
              <a:t>Manage</a:t>
            </a:r>
          </a:p>
          <a:p>
            <a:pPr marL="56024" defTabSz="932114" fontAlgn="base">
              <a:lnSpc>
                <a:spcPct val="90000"/>
              </a:lnSpc>
              <a:spcBef>
                <a:spcPct val="0"/>
              </a:spcBef>
              <a:spcAft>
                <a:spcPts val="600"/>
              </a:spcAft>
              <a:defRPr/>
            </a:pPr>
            <a:r>
              <a:rPr lang="en-US" sz="1600">
                <a:solidFill>
                  <a:srgbClr val="000000"/>
                </a:solidFill>
                <a:latin typeface="Segoe UI"/>
                <a:ea typeface="+mn-lt"/>
                <a:cs typeface="Calibri" panose="020F0502020204030204"/>
              </a:rPr>
              <a:t>Operate and optimize</a:t>
            </a:r>
          </a:p>
        </p:txBody>
      </p:sp>
      <p:sp>
        <p:nvSpPr>
          <p:cNvPr id="127" name="Rectangle 126">
            <a:extLst>
              <a:ext uri="{FF2B5EF4-FFF2-40B4-BE49-F238E27FC236}">
                <a16:creationId xmlns:a16="http://schemas.microsoft.com/office/drawing/2014/main" id="{6E87F4B3-BE1B-49B7-A73C-75FEEC7634B0}"/>
              </a:ext>
              <a:ext uri="{C183D7F6-B498-43B3-948B-1728B52AA6E4}">
                <adec:decorative xmlns:adec="http://schemas.microsoft.com/office/drawing/2017/decorative" val="1"/>
              </a:ext>
            </a:extLst>
          </p:cNvPr>
          <p:cNvSpPr/>
          <p:nvPr/>
        </p:nvSpPr>
        <p:spPr bwMode="auto">
          <a:xfrm>
            <a:off x="6146430" y="3090676"/>
            <a:ext cx="2276027" cy="1656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dirty="0">
                <a:solidFill>
                  <a:schemeClr val="tx2"/>
                </a:solidFill>
                <a:latin typeface="Segoe UI Semibold"/>
                <a:ea typeface="Segoe UI" pitchFamily="34" charset="0"/>
                <a:cs typeface="Segoe UI" pitchFamily="34" charset="0"/>
              </a:rPr>
              <a:t>Ready</a:t>
            </a:r>
          </a:p>
          <a:p>
            <a:pPr marL="56024" defTabSz="914225">
              <a:defRPr/>
            </a:pPr>
            <a:r>
              <a:rPr lang="en-US" sz="1600" dirty="0">
                <a:solidFill>
                  <a:schemeClr val="bg1"/>
                </a:solidFill>
                <a:latin typeface="Segoe UI"/>
                <a:ea typeface="+mn-lt"/>
                <a:cs typeface="Calibri" panose="020F0502020204030204"/>
              </a:rPr>
              <a:t>Prepare people, process and environment for change</a:t>
            </a:r>
            <a:endParaRPr lang="en-US" sz="1600" dirty="0">
              <a:solidFill>
                <a:schemeClr val="bg1"/>
              </a:solidFill>
              <a:latin typeface="Segoe UI"/>
              <a:ea typeface="+mn-lt"/>
              <a:cs typeface="Segoe UI"/>
            </a:endParaRPr>
          </a:p>
        </p:txBody>
      </p:sp>
      <p:grpSp>
        <p:nvGrpSpPr>
          <p:cNvPr id="13" name="Group 12">
            <a:extLst>
              <a:ext uri="{FF2B5EF4-FFF2-40B4-BE49-F238E27FC236}">
                <a16:creationId xmlns:a16="http://schemas.microsoft.com/office/drawing/2014/main" id="{2E0C8AA4-220A-422C-BB2E-61E1865DF2A7}"/>
              </a:ext>
              <a:ext uri="{C183D7F6-B498-43B3-948B-1728B52AA6E4}">
                <adec:decorative xmlns:adec="http://schemas.microsoft.com/office/drawing/2017/decorative" val="1"/>
              </a:ext>
            </a:extLst>
          </p:cNvPr>
          <p:cNvGrpSpPr/>
          <p:nvPr/>
        </p:nvGrpSpPr>
        <p:grpSpPr>
          <a:xfrm>
            <a:off x="2453759" y="3343341"/>
            <a:ext cx="810710" cy="106618"/>
            <a:chOff x="2481698" y="3406752"/>
            <a:chExt cx="826966" cy="108756"/>
          </a:xfrm>
        </p:grpSpPr>
        <p:cxnSp>
          <p:nvCxnSpPr>
            <p:cNvPr id="218" name="Straight Connector 217">
              <a:extLst>
                <a:ext uri="{FF2B5EF4-FFF2-40B4-BE49-F238E27FC236}">
                  <a16:creationId xmlns:a16="http://schemas.microsoft.com/office/drawing/2014/main" id="{A7138D02-D05A-4E6C-92F8-37B571AE2207}"/>
                </a:ext>
              </a:extLst>
            </p:cNvPr>
            <p:cNvCxnSpPr>
              <a:cxnSpLocks/>
            </p:cNvCxnSpPr>
            <p:nvPr/>
          </p:nvCxnSpPr>
          <p:spPr>
            <a:xfrm>
              <a:off x="2481698" y="3460947"/>
              <a:ext cx="826966" cy="366"/>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78270" y="3406752"/>
              <a:ext cx="107717"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072903" y="3343341"/>
            <a:ext cx="2045725" cy="106618"/>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192247" y="3343341"/>
            <a:ext cx="1809671" cy="106618"/>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F477EAF1-BF81-40ED-A1E5-08CDBD00DB61}"/>
              </a:ext>
              <a:ext uri="{C183D7F6-B498-43B3-948B-1728B52AA6E4}">
                <adec:decorative xmlns:adec="http://schemas.microsoft.com/office/drawing/2017/decorative" val="1"/>
              </a:ext>
            </a:extLst>
          </p:cNvPr>
          <p:cNvGrpSpPr/>
          <p:nvPr/>
        </p:nvGrpSpPr>
        <p:grpSpPr>
          <a:xfrm>
            <a:off x="3439063" y="5949489"/>
            <a:ext cx="6371731" cy="105600"/>
            <a:chOff x="3508023" y="6075380"/>
            <a:chExt cx="6499497" cy="107718"/>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9055261" y="6129239"/>
              <a:ext cx="9522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9891604" y="6075380"/>
              <a:ext cx="107718" cy="10771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flipH="1">
              <a:off x="3508023" y="6129239"/>
              <a:ext cx="123913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13500000" flipH="1">
              <a:off x="3530332" y="6075380"/>
              <a:ext cx="107718" cy="10771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a:off x="6078570" y="6129239"/>
              <a:ext cx="1576378"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 uri="{C183D7F6-B498-43B3-948B-1728B52AA6E4}">
                <adec:decorative xmlns:adec="http://schemas.microsoft.com/office/drawing/2017/decorative" val="1"/>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grpSp>
      <p:grpSp>
        <p:nvGrpSpPr>
          <p:cNvPr id="5" name="Group 4">
            <a:extLst>
              <a:ext uri="{FF2B5EF4-FFF2-40B4-BE49-F238E27FC236}">
                <a16:creationId xmlns:a16="http://schemas.microsoft.com/office/drawing/2014/main" id="{CA3437D8-20BE-4B80-921A-30F68F345520}"/>
              </a:ext>
              <a:ext uri="{C183D7F6-B498-43B3-948B-1728B52AA6E4}">
                <adec:decorative xmlns:adec="http://schemas.microsoft.com/office/drawing/2017/decorative" val="1"/>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grpSp>
        <p:nvGrpSpPr>
          <p:cNvPr id="6" name="Group 5">
            <a:extLst>
              <a:ext uri="{FF2B5EF4-FFF2-40B4-BE49-F238E27FC236}">
                <a16:creationId xmlns:a16="http://schemas.microsoft.com/office/drawing/2014/main" id="{06E758C5-CE85-4A7C-9D45-D8DCAAE93BCE}"/>
              </a:ext>
              <a:ext uri="{C183D7F6-B498-43B3-948B-1728B52AA6E4}">
                <adec:decorative xmlns:adec="http://schemas.microsoft.com/office/drawing/2017/decorative" val="1"/>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grpSp>
      <p:grpSp>
        <p:nvGrpSpPr>
          <p:cNvPr id="7" name="Group 6">
            <a:extLst>
              <a:ext uri="{FF2B5EF4-FFF2-40B4-BE49-F238E27FC236}">
                <a16:creationId xmlns:a16="http://schemas.microsoft.com/office/drawing/2014/main" id="{34B18F9D-23A0-4399-9FCA-E3B9856C2F9D}"/>
              </a:ext>
              <a:ext uri="{C183D7F6-B498-43B3-948B-1728B52AA6E4}">
                <adec:decorative xmlns:adec="http://schemas.microsoft.com/office/drawing/2017/decorative" val="1"/>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grpSp>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 uri="{C183D7F6-B498-43B3-948B-1728B52AA6E4}">
                <adec:decorative xmlns:adec="http://schemas.microsoft.com/office/drawing/2017/decorative" val="1"/>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 uri="{C183D7F6-B498-43B3-948B-1728B52AA6E4}">
                <adec:decorative xmlns:adec="http://schemas.microsoft.com/office/drawing/2017/decorative" val="1"/>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33799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decel="100000" fill="hold" grpId="1" nodeType="withEffect">
                                  <p:stCondLst>
                                    <p:cond delay="0"/>
                                  </p:stCondLst>
                                  <p:childTnLst>
                                    <p:animMotion origin="layout" path="M -2.41511E-6 0.19768 L -2.41511E-6 1.77939E-6 " pathEditMode="relative" rAng="0" ptsTypes="AA">
                                      <p:cBhvr>
                                        <p:cTn id="9" dur="500" fill="hold"/>
                                        <p:tgtEl>
                                          <p:spTgt spid="12"/>
                                        </p:tgtEl>
                                        <p:attrNameLst>
                                          <p:attrName>ppt_x</p:attrName>
                                          <p:attrName>ppt_y</p:attrName>
                                        </p:attrNameLst>
                                      </p:cBhvr>
                                      <p:rCtr x="0" y="-9896"/>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4" presetClass="path" presetSubtype="0" decel="100000" fill="hold" nodeType="withEffect">
                                  <p:stCondLst>
                                    <p:cond delay="0"/>
                                  </p:stCondLst>
                                  <p:childTnLst>
                                    <p:animMotion origin="layout" path="M -2.41511E-6 0.19768 L -2.41511E-6 1.77939E-6 " pathEditMode="relative" rAng="0" ptsTypes="AA">
                                      <p:cBhvr>
                                        <p:cTn id="14" dur="500" fill="hold"/>
                                        <p:tgtEl>
                                          <p:spTgt spid="4"/>
                                        </p:tgtEl>
                                        <p:attrNameLst>
                                          <p:attrName>ppt_x</p:attrName>
                                          <p:attrName>ppt_y</p:attrName>
                                        </p:attrNameLst>
                                      </p:cBhvr>
                                      <p:rCtr x="0" y="-9896"/>
                                    </p:animMotion>
                                  </p:childTnLst>
                                </p:cTn>
                              </p:par>
                              <p:par>
                                <p:cTn id="15" presetID="10" presetClass="entr" presetSubtype="0"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par>
                                <p:cTn id="18" presetID="64" presetClass="path" presetSubtype="0" decel="100000" fill="hold" grpId="1" nodeType="withEffect">
                                  <p:stCondLst>
                                    <p:cond delay="0"/>
                                  </p:stCondLst>
                                  <p:childTnLst>
                                    <p:animMotion origin="layout" path="M -2.41511E-6 0.19768 L -2.41511E-6 1.77939E-6 " pathEditMode="relative" rAng="0" ptsTypes="AA">
                                      <p:cBhvr>
                                        <p:cTn id="19" dur="500" fill="hold"/>
                                        <p:tgtEl>
                                          <p:spTgt spid="214"/>
                                        </p:tgtEl>
                                        <p:attrNameLst>
                                          <p:attrName>ppt_x</p:attrName>
                                          <p:attrName>ppt_y</p:attrName>
                                        </p:attrNameLst>
                                      </p:cBhvr>
                                      <p:rCtr x="0" y="-9896"/>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64" presetClass="path" presetSubtype="0" decel="100000" fill="hold" nodeType="withEffect">
                                  <p:stCondLst>
                                    <p:cond delay="0"/>
                                  </p:stCondLst>
                                  <p:childTnLst>
                                    <p:animMotion origin="layout" path="M -0.03332 -3.77213E-6 L -6.81644E-7 -3.77213E-6 " pathEditMode="relative" rAng="0" ptsTypes="AA">
                                      <p:cBhvr>
                                        <p:cTn id="25" dur="500" fill="hold"/>
                                        <p:tgtEl>
                                          <p:spTgt spid="13"/>
                                        </p:tgtEl>
                                        <p:attrNameLst>
                                          <p:attrName>ppt_x</p:attrName>
                                          <p:attrName>ppt_y</p:attrName>
                                        </p:attrNameLst>
                                      </p:cBhvr>
                                      <p:rCtr x="1659" y="0"/>
                                    </p:animMotion>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64" presetClass="path" presetSubtype="0" decel="100000" fill="hold" grpId="1" nodeType="withEffect">
                                  <p:stCondLst>
                                    <p:cond delay="0"/>
                                  </p:stCondLst>
                                  <p:childTnLst>
                                    <p:animMotion origin="layout" path="M -2.41511E-6 0.19768 L -2.41511E-6 1.77939E-6 " pathEditMode="relative" rAng="0" ptsTypes="AA">
                                      <p:cBhvr>
                                        <p:cTn id="31" dur="500" fill="hold"/>
                                        <p:tgtEl>
                                          <p:spTgt spid="101"/>
                                        </p:tgtEl>
                                        <p:attrNameLst>
                                          <p:attrName>ppt_x</p:attrName>
                                          <p:attrName>ppt_y</p:attrName>
                                        </p:attrNameLst>
                                      </p:cBhvr>
                                      <p:rCtr x="0" y="-9896"/>
                                    </p:animMotion>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64" presetClass="path" presetSubtype="0" decel="100000" fill="hold" nodeType="withEffect">
                                  <p:stCondLst>
                                    <p:cond delay="0"/>
                                  </p:stCondLst>
                                  <p:childTnLst>
                                    <p:animMotion origin="layout" path="M -2.41511E-6 0.19768 L -2.41511E-6 1.77939E-6 " pathEditMode="relative" rAng="0" ptsTypes="AA">
                                      <p:cBhvr>
                                        <p:cTn id="36" dur="500" fill="hold"/>
                                        <p:tgtEl>
                                          <p:spTgt spid="5"/>
                                        </p:tgtEl>
                                        <p:attrNameLst>
                                          <p:attrName>ppt_x</p:attrName>
                                          <p:attrName>ppt_y</p:attrName>
                                        </p:attrNameLst>
                                      </p:cBhvr>
                                      <p:rCtr x="0" y="-9896"/>
                                    </p:animMotion>
                                  </p:childTnLst>
                                </p:cTn>
                              </p:par>
                              <p:par>
                                <p:cTn id="37" presetID="10" presetClass="entr" presetSubtype="0" fill="hold" grpId="0" nodeType="withEffect">
                                  <p:stCondLst>
                                    <p:cond delay="0"/>
                                  </p:stCondLst>
                                  <p:childTnLst>
                                    <p:set>
                                      <p:cBhvr>
                                        <p:cTn id="38" dur="1" fill="hold">
                                          <p:stCondLst>
                                            <p:cond delay="0"/>
                                          </p:stCondLst>
                                        </p:cTn>
                                        <p:tgtEl>
                                          <p:spTgt spid="215"/>
                                        </p:tgtEl>
                                        <p:attrNameLst>
                                          <p:attrName>style.visibility</p:attrName>
                                        </p:attrNameLst>
                                      </p:cBhvr>
                                      <p:to>
                                        <p:strVal val="visible"/>
                                      </p:to>
                                    </p:set>
                                    <p:animEffect transition="in" filter="fade">
                                      <p:cBhvr>
                                        <p:cTn id="39" dur="500"/>
                                        <p:tgtEl>
                                          <p:spTgt spid="215"/>
                                        </p:tgtEl>
                                      </p:cBhvr>
                                    </p:animEffect>
                                  </p:childTnLst>
                                </p:cTn>
                              </p:par>
                              <p:par>
                                <p:cTn id="40" presetID="64" presetClass="path" presetSubtype="0" decel="100000" fill="hold" grpId="1" nodeType="withEffect">
                                  <p:stCondLst>
                                    <p:cond delay="0"/>
                                  </p:stCondLst>
                                  <p:childTnLst>
                                    <p:animMotion origin="layout" path="M -2.41511E-6 0.19768 L -2.41511E-6 1.77939E-6 " pathEditMode="relative" rAng="0" ptsTypes="AA">
                                      <p:cBhvr>
                                        <p:cTn id="41" dur="500" fill="hold"/>
                                        <p:tgtEl>
                                          <p:spTgt spid="215"/>
                                        </p:tgtEl>
                                        <p:attrNameLst>
                                          <p:attrName>ppt_x</p:attrName>
                                          <p:attrName>ppt_y</p:attrName>
                                        </p:attrNameLst>
                                      </p:cBhvr>
                                      <p:rCtr x="0" y="-9896"/>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64" presetClass="path" presetSubtype="0" decel="100000" fill="hold" nodeType="withEffect">
                                  <p:stCondLst>
                                    <p:cond delay="0"/>
                                  </p:stCondLst>
                                  <p:childTnLst>
                                    <p:animMotion origin="layout" path="M -0.03332 -3.77213E-6 L -6.81644E-7 -3.77213E-6 " pathEditMode="relative" rAng="0" ptsTypes="AA">
                                      <p:cBhvr>
                                        <p:cTn id="47" dur="500" fill="hold"/>
                                        <p:tgtEl>
                                          <p:spTgt spid="27"/>
                                        </p:tgtEl>
                                        <p:attrNameLst>
                                          <p:attrName>ppt_x</p:attrName>
                                          <p:attrName>ppt_y</p:attrName>
                                        </p:attrNameLst>
                                      </p:cBhvr>
                                      <p:rCtr x="1659" y="0"/>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par>
                                <p:cTn id="52" presetID="64" presetClass="path" presetSubtype="0" decel="100000" fill="hold" grpId="1" nodeType="withEffect">
                                  <p:stCondLst>
                                    <p:cond delay="0"/>
                                  </p:stCondLst>
                                  <p:childTnLst>
                                    <p:animMotion origin="layout" path="M -2.41511E-6 0.19768 L -2.41511E-6 1.77939E-6 " pathEditMode="relative" rAng="0" ptsTypes="AA">
                                      <p:cBhvr>
                                        <p:cTn id="53" dur="500" fill="hold"/>
                                        <p:tgtEl>
                                          <p:spTgt spid="104"/>
                                        </p:tgtEl>
                                        <p:attrNameLst>
                                          <p:attrName>ppt_x</p:attrName>
                                          <p:attrName>ppt_y</p:attrName>
                                        </p:attrNameLst>
                                      </p:cBhvr>
                                      <p:rCtr x="0" y="-9896"/>
                                    </p:animMotion>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64" presetClass="path" presetSubtype="0" decel="100000" fill="hold" nodeType="withEffect">
                                  <p:stCondLst>
                                    <p:cond delay="0"/>
                                  </p:stCondLst>
                                  <p:childTnLst>
                                    <p:animMotion origin="layout" path="M -2.41511E-6 0.19768 L -2.41511E-6 1.77939E-6 " pathEditMode="relative" rAng="0" ptsTypes="AA">
                                      <p:cBhvr>
                                        <p:cTn id="58" dur="500" fill="hold"/>
                                        <p:tgtEl>
                                          <p:spTgt spid="6"/>
                                        </p:tgtEl>
                                        <p:attrNameLst>
                                          <p:attrName>ppt_x</p:attrName>
                                          <p:attrName>ppt_y</p:attrName>
                                        </p:attrNameLst>
                                      </p:cBhvr>
                                      <p:rCtr x="0" y="-9896"/>
                                    </p:animMotion>
                                  </p:childTnLst>
                                </p:cTn>
                              </p:par>
                              <p:par>
                                <p:cTn id="59" presetID="10"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500"/>
                                        <p:tgtEl>
                                          <p:spTgt spid="127"/>
                                        </p:tgtEl>
                                      </p:cBhvr>
                                    </p:animEffect>
                                  </p:childTnLst>
                                </p:cTn>
                              </p:par>
                              <p:par>
                                <p:cTn id="62" presetID="64" presetClass="path" presetSubtype="0" decel="100000" fill="hold" grpId="1" nodeType="withEffect">
                                  <p:stCondLst>
                                    <p:cond delay="0"/>
                                  </p:stCondLst>
                                  <p:childTnLst>
                                    <p:animMotion origin="layout" path="M 4.0337E-6 0.19769 L 4.0337E-6 -3.41807E-6 " pathEditMode="relative" rAng="0" ptsTypes="AA">
                                      <p:cBhvr>
                                        <p:cTn id="63" dur="500" fill="hold"/>
                                        <p:tgtEl>
                                          <p:spTgt spid="127"/>
                                        </p:tgtEl>
                                        <p:attrNameLst>
                                          <p:attrName>ppt_x</p:attrName>
                                          <p:attrName>ppt_y</p:attrName>
                                        </p:attrNameLst>
                                      </p:cBhvr>
                                      <p:rCtr x="0" y="-9896"/>
                                    </p:animMotion>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64" presetClass="path" presetSubtype="0" decel="100000" fill="hold" nodeType="withEffect">
                                  <p:stCondLst>
                                    <p:cond delay="0"/>
                                  </p:stCondLst>
                                  <p:childTnLst>
                                    <p:animMotion origin="layout" path="M -0.03332 -3.77213E-6 L -6.81644E-7 -3.77213E-6 " pathEditMode="relative" rAng="0" ptsTypes="AA">
                                      <p:cBhvr>
                                        <p:cTn id="69" dur="500" fill="hold"/>
                                        <p:tgtEl>
                                          <p:spTgt spid="28"/>
                                        </p:tgtEl>
                                        <p:attrNameLst>
                                          <p:attrName>ppt_x</p:attrName>
                                          <p:attrName>ppt_y</p:attrName>
                                        </p:attrNameLst>
                                      </p:cBhvr>
                                      <p:rCtr x="1659" y="0"/>
                                    </p:animMotion>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fade">
                                      <p:cBhvr>
                                        <p:cTn id="73" dur="500"/>
                                        <p:tgtEl>
                                          <p:spTgt spid="105"/>
                                        </p:tgtEl>
                                      </p:cBhvr>
                                    </p:animEffect>
                                  </p:childTnLst>
                                </p:cTn>
                              </p:par>
                              <p:par>
                                <p:cTn id="74" presetID="64" presetClass="path" presetSubtype="0" decel="100000" fill="hold" grpId="1" nodeType="withEffect">
                                  <p:stCondLst>
                                    <p:cond delay="0"/>
                                  </p:stCondLst>
                                  <p:childTnLst>
                                    <p:animMotion origin="layout" path="M -2.41511E-6 0.19768 L -2.41511E-6 1.77939E-6 " pathEditMode="relative" rAng="0" ptsTypes="AA">
                                      <p:cBhvr>
                                        <p:cTn id="75" dur="500" fill="hold"/>
                                        <p:tgtEl>
                                          <p:spTgt spid="105"/>
                                        </p:tgtEl>
                                        <p:attrNameLst>
                                          <p:attrName>ppt_x</p:attrName>
                                          <p:attrName>ppt_y</p:attrName>
                                        </p:attrNameLst>
                                      </p:cBhvr>
                                      <p:rCtr x="0" y="-9896"/>
                                    </p:animMotion>
                                  </p:childTnLst>
                                </p:cTn>
                              </p:par>
                              <p:par>
                                <p:cTn id="76" presetID="10" presetClass="entr" presetSubtype="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par>
                                <p:cTn id="79" presetID="64" presetClass="path" presetSubtype="0" decel="100000" fill="hold" nodeType="withEffect">
                                  <p:stCondLst>
                                    <p:cond delay="0"/>
                                  </p:stCondLst>
                                  <p:childTnLst>
                                    <p:animMotion origin="layout" path="M -2.41511E-6 0.19768 L -2.41511E-6 1.77939E-6 " pathEditMode="relative" rAng="0" ptsTypes="AA">
                                      <p:cBhvr>
                                        <p:cTn id="80" dur="500" fill="hold"/>
                                        <p:tgtEl>
                                          <p:spTgt spid="7"/>
                                        </p:tgtEl>
                                        <p:attrNameLst>
                                          <p:attrName>ppt_x</p:attrName>
                                          <p:attrName>ppt_y</p:attrName>
                                        </p:attrNameLst>
                                      </p:cBhvr>
                                      <p:rCtr x="0" y="-9896"/>
                                    </p:animMotion>
                                  </p:childTnLst>
                                </p:cTn>
                              </p:par>
                              <p:par>
                                <p:cTn id="81" presetID="10" presetClass="entr" presetSubtype="0" fill="hold" grpId="0" nodeType="withEffect">
                                  <p:stCondLst>
                                    <p:cond delay="0"/>
                                  </p:stCondLst>
                                  <p:childTnLst>
                                    <p:set>
                                      <p:cBhvr>
                                        <p:cTn id="82" dur="1" fill="hold">
                                          <p:stCondLst>
                                            <p:cond delay="0"/>
                                          </p:stCondLst>
                                        </p:cTn>
                                        <p:tgtEl>
                                          <p:spTgt spid="217"/>
                                        </p:tgtEl>
                                        <p:attrNameLst>
                                          <p:attrName>style.visibility</p:attrName>
                                        </p:attrNameLst>
                                      </p:cBhvr>
                                      <p:to>
                                        <p:strVal val="visible"/>
                                      </p:to>
                                    </p:set>
                                    <p:animEffect transition="in" filter="fade">
                                      <p:cBhvr>
                                        <p:cTn id="83" dur="500"/>
                                        <p:tgtEl>
                                          <p:spTgt spid="217"/>
                                        </p:tgtEl>
                                      </p:cBhvr>
                                    </p:animEffect>
                                  </p:childTnLst>
                                </p:cTn>
                              </p:par>
                              <p:par>
                                <p:cTn id="84" presetID="64" presetClass="path" presetSubtype="0" decel="100000" fill="hold" grpId="1" nodeType="withEffect">
                                  <p:stCondLst>
                                    <p:cond delay="0"/>
                                  </p:stCondLst>
                                  <p:childTnLst>
                                    <p:animMotion origin="layout" path="M -2.41511E-6 0.19768 L -2.41511E-6 1.77939E-6 " pathEditMode="relative" rAng="0" ptsTypes="AA">
                                      <p:cBhvr>
                                        <p:cTn id="85" dur="500" fill="hold"/>
                                        <p:tgtEl>
                                          <p:spTgt spid="217"/>
                                        </p:tgtEl>
                                        <p:attrNameLst>
                                          <p:attrName>ppt_x</p:attrName>
                                          <p:attrName>ppt_y</p:attrName>
                                        </p:attrNameLst>
                                      </p:cBhvr>
                                      <p:rCtr x="0" y="-9896"/>
                                    </p:animMotion>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113"/>
                                        </p:tgtEl>
                                        <p:attrNameLst>
                                          <p:attrName>style.visibility</p:attrName>
                                        </p:attrNameLst>
                                      </p:cBhvr>
                                      <p:to>
                                        <p:strVal val="visible"/>
                                      </p:to>
                                    </p:set>
                                    <p:animEffect transition="in" filter="fade">
                                      <p:cBhvr>
                                        <p:cTn id="89" dur="500"/>
                                        <p:tgtEl>
                                          <p:spTgt spid="113"/>
                                        </p:tgtEl>
                                      </p:cBhvr>
                                    </p:animEffect>
                                  </p:childTnLst>
                                </p:cTn>
                              </p:par>
                              <p:par>
                                <p:cTn id="90" presetID="64" presetClass="path" presetSubtype="0" decel="100000" fill="hold" grpId="1" nodeType="withEffect">
                                  <p:stCondLst>
                                    <p:cond delay="0"/>
                                  </p:stCondLst>
                                  <p:childTnLst>
                                    <p:animMotion origin="layout" path="M -2.41511E-6 0.19768 L -2.41511E-6 1.77939E-6 " pathEditMode="relative" rAng="0" ptsTypes="AA">
                                      <p:cBhvr>
                                        <p:cTn id="91" dur="500" fill="hold"/>
                                        <p:tgtEl>
                                          <p:spTgt spid="113"/>
                                        </p:tgtEl>
                                        <p:attrNameLst>
                                          <p:attrName>ppt_x</p:attrName>
                                          <p:attrName>ppt_y</p:attrName>
                                        </p:attrNameLst>
                                      </p:cBhvr>
                                      <p:rCtr x="0" y="-9896"/>
                                    </p:animMotion>
                                  </p:childTnLst>
                                </p:cTn>
                              </p:par>
                              <p:par>
                                <p:cTn id="92" presetID="10" presetClass="entr" presetSubtype="0" fill="hold"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par>
                                <p:cTn id="95" presetID="64" presetClass="path" presetSubtype="0" decel="100000" fill="hold" nodeType="withEffect">
                                  <p:stCondLst>
                                    <p:cond delay="0"/>
                                  </p:stCondLst>
                                  <p:childTnLst>
                                    <p:animMotion origin="layout" path="M -2.41511E-6 0.19768 L -2.41511E-6 1.77939E-6 " pathEditMode="relative" rAng="0" ptsTypes="AA">
                                      <p:cBhvr>
                                        <p:cTn id="96" dur="500" fill="hold"/>
                                        <p:tgtEl>
                                          <p:spTgt spid="8"/>
                                        </p:tgtEl>
                                        <p:attrNameLst>
                                          <p:attrName>ppt_x</p:attrName>
                                          <p:attrName>ppt_y</p:attrName>
                                        </p:attrNameLst>
                                      </p:cBhvr>
                                      <p:rCtr x="0" y="-9896"/>
                                    </p:animMotion>
                                  </p:childTnLst>
                                </p:cTn>
                              </p:par>
                              <p:par>
                                <p:cTn id="97" presetID="10" presetClass="entr" presetSubtype="0" fill="hold" grpId="0" nodeType="withEffect">
                                  <p:stCondLst>
                                    <p:cond delay="0"/>
                                  </p:stCondLst>
                                  <p:childTnLst>
                                    <p:set>
                                      <p:cBhvr>
                                        <p:cTn id="98" dur="1" fill="hold">
                                          <p:stCondLst>
                                            <p:cond delay="0"/>
                                          </p:stCondLst>
                                        </p:cTn>
                                        <p:tgtEl>
                                          <p:spTgt spid="102"/>
                                        </p:tgtEl>
                                        <p:attrNameLst>
                                          <p:attrName>style.visibility</p:attrName>
                                        </p:attrNameLst>
                                      </p:cBhvr>
                                      <p:to>
                                        <p:strVal val="visible"/>
                                      </p:to>
                                    </p:set>
                                    <p:animEffect transition="in" filter="fade">
                                      <p:cBhvr>
                                        <p:cTn id="99" dur="500"/>
                                        <p:tgtEl>
                                          <p:spTgt spid="102"/>
                                        </p:tgtEl>
                                      </p:cBhvr>
                                    </p:animEffect>
                                  </p:childTnLst>
                                </p:cTn>
                              </p:par>
                              <p:par>
                                <p:cTn id="100" presetID="64" presetClass="path" presetSubtype="0" decel="100000" fill="hold" grpId="1" nodeType="withEffect">
                                  <p:stCondLst>
                                    <p:cond delay="0"/>
                                  </p:stCondLst>
                                  <p:childTnLst>
                                    <p:animMotion origin="layout" path="M -2.41511E-6 0.19768 L -2.41511E-6 1.77939E-6 " pathEditMode="relative" rAng="0" ptsTypes="AA">
                                      <p:cBhvr>
                                        <p:cTn id="101" dur="500" fill="hold"/>
                                        <p:tgtEl>
                                          <p:spTgt spid="102"/>
                                        </p:tgtEl>
                                        <p:attrNameLst>
                                          <p:attrName>ppt_x</p:attrName>
                                          <p:attrName>ppt_y</p:attrName>
                                        </p:attrNameLst>
                                      </p:cBhvr>
                                      <p:rCtr x="0" y="-9896"/>
                                    </p:animMotion>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500"/>
                                        <p:tgtEl>
                                          <p:spTgt spid="103"/>
                                        </p:tgtEl>
                                      </p:cBhvr>
                                    </p:animEffect>
                                  </p:childTnLst>
                                </p:cTn>
                              </p:par>
                              <p:par>
                                <p:cTn id="106" presetID="64" presetClass="path" presetSubtype="0" decel="100000" fill="hold" grpId="1" nodeType="withEffect">
                                  <p:stCondLst>
                                    <p:cond delay="0"/>
                                  </p:stCondLst>
                                  <p:childTnLst>
                                    <p:animMotion origin="layout" path="M -2.41511E-6 0.19768 L -2.41511E-6 1.77939E-6 " pathEditMode="relative" rAng="0" ptsTypes="AA">
                                      <p:cBhvr>
                                        <p:cTn id="107" dur="500" fill="hold"/>
                                        <p:tgtEl>
                                          <p:spTgt spid="103"/>
                                        </p:tgtEl>
                                        <p:attrNameLst>
                                          <p:attrName>ppt_x</p:attrName>
                                          <p:attrName>ppt_y</p:attrName>
                                        </p:attrNameLst>
                                      </p:cBhvr>
                                      <p:rCtr x="0" y="-9896"/>
                                    </p:animMotion>
                                  </p:childTnLst>
                                </p:cTn>
                              </p:par>
                              <p:par>
                                <p:cTn id="108" presetID="10" presetClass="entr" presetSubtype="0" fill="hold"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64" presetClass="path" presetSubtype="0" decel="100000" fill="hold" nodeType="withEffect">
                                  <p:stCondLst>
                                    <p:cond delay="0"/>
                                  </p:stCondLst>
                                  <p:childTnLst>
                                    <p:animMotion origin="layout" path="M -2.41511E-6 0.19768 L -2.41511E-6 1.77939E-6 " pathEditMode="relative" rAng="0" ptsTypes="AA">
                                      <p:cBhvr>
                                        <p:cTn id="112" dur="500" fill="hold"/>
                                        <p:tgtEl>
                                          <p:spTgt spid="9"/>
                                        </p:tgtEl>
                                        <p:attrNameLst>
                                          <p:attrName>ppt_x</p:attrName>
                                          <p:attrName>ppt_y</p:attrName>
                                        </p:attrNameLst>
                                      </p:cBhvr>
                                      <p:rCtr x="0" y="-9896"/>
                                    </p:animMotion>
                                  </p:childTnLst>
                                </p:cTn>
                              </p:par>
                              <p:par>
                                <p:cTn id="113" presetID="10" presetClass="entr" presetSubtype="0" fill="hold" grpId="0" nodeType="withEffect">
                                  <p:stCondLst>
                                    <p:cond delay="0"/>
                                  </p:stCondLst>
                                  <p:childTnLst>
                                    <p:set>
                                      <p:cBhvr>
                                        <p:cTn id="114" dur="1" fill="hold">
                                          <p:stCondLst>
                                            <p:cond delay="0"/>
                                          </p:stCondLst>
                                        </p:cTn>
                                        <p:tgtEl>
                                          <p:spTgt spid="112"/>
                                        </p:tgtEl>
                                        <p:attrNameLst>
                                          <p:attrName>style.visibility</p:attrName>
                                        </p:attrNameLst>
                                      </p:cBhvr>
                                      <p:to>
                                        <p:strVal val="visible"/>
                                      </p:to>
                                    </p:set>
                                    <p:animEffect transition="in" filter="fade">
                                      <p:cBhvr>
                                        <p:cTn id="115" dur="500"/>
                                        <p:tgtEl>
                                          <p:spTgt spid="112"/>
                                        </p:tgtEl>
                                      </p:cBhvr>
                                    </p:animEffect>
                                  </p:childTnLst>
                                </p:cTn>
                              </p:par>
                              <p:par>
                                <p:cTn id="116" presetID="64" presetClass="path" presetSubtype="0" decel="100000" fill="hold" grpId="1" nodeType="withEffect">
                                  <p:stCondLst>
                                    <p:cond delay="0"/>
                                  </p:stCondLst>
                                  <p:childTnLst>
                                    <p:animMotion origin="layout" path="M -2.41511E-6 0.19768 L -2.41511E-6 1.77939E-6 " pathEditMode="relative" rAng="0" ptsTypes="AA">
                                      <p:cBhvr>
                                        <p:cTn id="117" dur="500" fill="hold"/>
                                        <p:tgtEl>
                                          <p:spTgt spid="112"/>
                                        </p:tgtEl>
                                        <p:attrNameLst>
                                          <p:attrName>ppt_x</p:attrName>
                                          <p:attrName>ppt_y</p:attrName>
                                        </p:attrNameLst>
                                      </p:cBhvr>
                                      <p:rCtr x="0" y="-9896"/>
                                    </p:animMotion>
                                  </p:childTnLst>
                                </p:cTn>
                              </p:par>
                            </p:childTnLst>
                          </p:cTn>
                        </p:par>
                        <p:par>
                          <p:cTn id="118" fill="hold">
                            <p:stCondLst>
                              <p:cond delay="4500"/>
                            </p:stCondLst>
                            <p:childTnLst>
                              <p:par>
                                <p:cTn id="119" presetID="16" presetClass="entr" presetSubtype="37" fill="hold" nodeType="after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barn(outVertical)">
                                      <p:cBhvr>
                                        <p:cTn id="121" dur="500"/>
                                        <p:tgtEl>
                                          <p:spTgt spid="26"/>
                                        </p:tgtEl>
                                      </p:cBhvr>
                                    </p:animEffect>
                                  </p:childTnLst>
                                </p:cTn>
                              </p:par>
                            </p:childTnLst>
                          </p:cTn>
                        </p:par>
                        <p:par>
                          <p:cTn id="122" fill="hold">
                            <p:stCondLst>
                              <p:cond delay="5000"/>
                            </p:stCondLst>
                            <p:childTnLst>
                              <p:par>
                                <p:cTn id="123" presetID="23" presetClass="entr" presetSubtype="528" fill="hold" grpId="0" nodeType="afterEffect">
                                  <p:stCondLst>
                                    <p:cond delay="500"/>
                                  </p:stCondLst>
                                  <p:childTnLst>
                                    <p:set>
                                      <p:cBhvr>
                                        <p:cTn id="124" dur="1" fill="hold">
                                          <p:stCondLst>
                                            <p:cond delay="0"/>
                                          </p:stCondLst>
                                        </p:cTn>
                                        <p:tgtEl>
                                          <p:spTgt spid="97"/>
                                        </p:tgtEl>
                                        <p:attrNameLst>
                                          <p:attrName>style.visibility</p:attrName>
                                        </p:attrNameLst>
                                      </p:cBhvr>
                                      <p:to>
                                        <p:strVal val="visible"/>
                                      </p:to>
                                    </p:set>
                                    <p:anim calcmode="lin" valueType="num">
                                      <p:cBhvr>
                                        <p:cTn id="125" dur="500" fill="hold"/>
                                        <p:tgtEl>
                                          <p:spTgt spid="97"/>
                                        </p:tgtEl>
                                        <p:attrNameLst>
                                          <p:attrName>ppt_w</p:attrName>
                                        </p:attrNameLst>
                                      </p:cBhvr>
                                      <p:tavLst>
                                        <p:tav tm="0">
                                          <p:val>
                                            <p:fltVal val="0"/>
                                          </p:val>
                                        </p:tav>
                                        <p:tav tm="100000">
                                          <p:val>
                                            <p:strVal val="#ppt_w"/>
                                          </p:val>
                                        </p:tav>
                                      </p:tavLst>
                                    </p:anim>
                                    <p:anim calcmode="lin" valueType="num">
                                      <p:cBhvr>
                                        <p:cTn id="126" dur="500" fill="hold"/>
                                        <p:tgtEl>
                                          <p:spTgt spid="97"/>
                                        </p:tgtEl>
                                        <p:attrNameLst>
                                          <p:attrName>ppt_h</p:attrName>
                                        </p:attrNameLst>
                                      </p:cBhvr>
                                      <p:tavLst>
                                        <p:tav tm="0">
                                          <p:val>
                                            <p:fltVal val="0"/>
                                          </p:val>
                                        </p:tav>
                                        <p:tav tm="100000">
                                          <p:val>
                                            <p:strVal val="#ppt_h"/>
                                          </p:val>
                                        </p:tav>
                                      </p:tavLst>
                                    </p:anim>
                                    <p:anim calcmode="lin" valueType="num">
                                      <p:cBhvr>
                                        <p:cTn id="127" dur="500" fill="hold"/>
                                        <p:tgtEl>
                                          <p:spTgt spid="97"/>
                                        </p:tgtEl>
                                        <p:attrNameLst>
                                          <p:attrName>ppt_x</p:attrName>
                                        </p:attrNameLst>
                                      </p:cBhvr>
                                      <p:tavLst>
                                        <p:tav tm="0">
                                          <p:val>
                                            <p:fltVal val="0.5"/>
                                          </p:val>
                                        </p:tav>
                                        <p:tav tm="100000">
                                          <p:val>
                                            <p:strVal val="#ppt_x"/>
                                          </p:val>
                                        </p:tav>
                                      </p:tavLst>
                                    </p:anim>
                                    <p:anim calcmode="lin" valueType="num">
                                      <p:cBhvr>
                                        <p:cTn id="128" dur="500" fill="hold"/>
                                        <p:tgtEl>
                                          <p:spTgt spid="97"/>
                                        </p:tgtEl>
                                        <p:attrNameLst>
                                          <p:attrName>ppt_y</p:attrName>
                                        </p:attrNameLst>
                                      </p:cBhvr>
                                      <p:tavLst>
                                        <p:tav tm="0">
                                          <p:val>
                                            <p:fltVal val="0.5"/>
                                          </p:val>
                                        </p:tav>
                                        <p:tav tm="100000">
                                          <p:val>
                                            <p:strVal val="#ppt_y"/>
                                          </p:val>
                                        </p:tav>
                                      </p:tavLst>
                                    </p:anim>
                                  </p:childTnLst>
                                </p:cTn>
                              </p:par>
                              <p:par>
                                <p:cTn id="129" presetID="1" presetClass="exit" presetSubtype="0" fill="hold" grpId="2" nodeType="withEffect">
                                  <p:stCondLst>
                                    <p:cond delay="500"/>
                                  </p:stCondLst>
                                  <p:childTnLst>
                                    <p:set>
                                      <p:cBhvr>
                                        <p:cTn id="130" dur="1" fill="hold">
                                          <p:stCondLst>
                                            <p:cond delay="0"/>
                                          </p:stCondLst>
                                        </p:cTn>
                                        <p:tgtEl>
                                          <p:spTgt spid="127"/>
                                        </p:tgtEl>
                                        <p:attrNameLst>
                                          <p:attrName>style.visibility</p:attrName>
                                        </p:attrNameLst>
                                      </p:cBhvr>
                                      <p:to>
                                        <p:strVal val="hidden"/>
                                      </p:to>
                                    </p:set>
                                  </p:childTnLst>
                                </p:cTn>
                              </p:par>
                              <p:par>
                                <p:cTn id="131" presetID="1" presetClass="entr" presetSubtype="0" fill="hold" grpId="0" nodeType="withEffect">
                                  <p:stCondLst>
                                    <p:cond delay="500"/>
                                  </p:stCondLst>
                                  <p:childTnLst>
                                    <p:set>
                                      <p:cBhvr>
                                        <p:cTn id="132"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4" grpId="1"/>
      <p:bldP spid="215" grpId="0"/>
      <p:bldP spid="215" grpId="1"/>
      <p:bldP spid="216" grpId="0"/>
      <p:bldP spid="97" grpId="0" animBg="1"/>
      <p:bldP spid="217" grpId="0"/>
      <p:bldP spid="217" grpId="1"/>
      <p:bldP spid="102" grpId="0"/>
      <p:bldP spid="102" grpId="1"/>
      <p:bldP spid="103" grpId="0"/>
      <p:bldP spid="103" grpId="1"/>
      <p:bldP spid="127" grpId="0"/>
      <p:bldP spid="127" grpId="1"/>
      <p:bldP spid="127" grpId="2"/>
      <p:bldP spid="12" grpId="0" animBg="1"/>
      <p:bldP spid="12" grpId="1" animBg="1"/>
      <p:bldP spid="101" grpId="0" animBg="1"/>
      <p:bldP spid="101" grpId="1" animBg="1"/>
      <p:bldP spid="104" grpId="0" animBg="1"/>
      <p:bldP spid="104" grpId="1" animBg="1"/>
      <p:bldP spid="105" grpId="0" animBg="1"/>
      <p:bldP spid="105" grpId="1" animBg="1"/>
      <p:bldP spid="112" grpId="0" animBg="1"/>
      <p:bldP spid="112" grpId="1" animBg="1"/>
      <p:bldP spid="113" grpId="0" animBg="1"/>
      <p:bldP spid="1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5314373"/>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4084567"/>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36600" y="2854761"/>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sz="1765">
                <a:solidFill>
                  <a:srgbClr val="FFFFFF"/>
                </a:solidFill>
                <a:latin typeface="Segoe UI"/>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1624956"/>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7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29580" y="1624956"/>
            <a:ext cx="967308" cy="967308"/>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29580" y="4084567"/>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36600" y="5314373"/>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2854761"/>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a:solidFill>
                  <a:srgbClr val="0078D3"/>
                </a:solidFill>
              </a:rPr>
              <a:t>Azure landing zones</a:t>
            </a:r>
            <a:br>
              <a:rPr lang="en-US">
                <a:solidFill>
                  <a:srgbClr val="0078D3"/>
                </a:solidFill>
              </a:rPr>
            </a:br>
            <a:r>
              <a:rPr lang="en-US"/>
              <a:t>Design areas</a:t>
            </a:r>
          </a:p>
        </p:txBody>
      </p:sp>
      <p:sp>
        <p:nvSpPr>
          <p:cNvPr id="2" name="Freeform: Shape 1">
            <a:extLst>
              <a:ext uri="{FF2B5EF4-FFF2-40B4-BE49-F238E27FC236}">
                <a16:creationId xmlns:a16="http://schemas.microsoft.com/office/drawing/2014/main" id="{60F4DDD2-8FE3-4CFE-9793-FBFA47F21B52}"/>
              </a:ext>
            </a:extLst>
          </p:cNvPr>
          <p:cNvSpPr/>
          <p:nvPr/>
        </p:nvSpPr>
        <p:spPr>
          <a:xfrm>
            <a:off x="3921662" y="1651311"/>
            <a:ext cx="2500765"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Enterprise </a:t>
            </a:r>
            <a:r>
              <a:rPr lang="en-US" sz="2000">
                <a:solidFill>
                  <a:srgbClr val="000000"/>
                </a:solidFill>
                <a:latin typeface="Segoe UI"/>
              </a:rPr>
              <a:t>enrollment</a:t>
            </a:r>
          </a:p>
        </p:txBody>
      </p:sp>
      <p:sp>
        <p:nvSpPr>
          <p:cNvPr id="3" name="Freeform: Shape 2">
            <a:extLst>
              <a:ext uri="{FF2B5EF4-FFF2-40B4-BE49-F238E27FC236}">
                <a16:creationId xmlns:a16="http://schemas.microsoft.com/office/drawing/2014/main" id="{84B78BCF-273D-40AA-BF52-910B6F463819}"/>
              </a:ext>
            </a:extLst>
          </p:cNvPr>
          <p:cNvSpPr/>
          <p:nvPr/>
        </p:nvSpPr>
        <p:spPr>
          <a:xfrm>
            <a:off x="3921661" y="2860226"/>
            <a:ext cx="182337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Identity</a:t>
            </a:r>
            <a:endParaRPr lang="en-US" sz="2000">
              <a:solidFill>
                <a:srgbClr val="000000"/>
              </a:solidFill>
              <a:latin typeface="Segoe UI"/>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3921663" y="4131814"/>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Resource organization</a:t>
            </a:r>
            <a:endParaRPr lang="en-US" sz="2000">
              <a:solidFill>
                <a:srgbClr val="000000"/>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Network topology &amp; connectivity</a:t>
            </a:r>
            <a:endParaRPr lang="en-US" sz="2000">
              <a:solidFill>
                <a:srgbClr val="000000"/>
              </a:solidFill>
              <a:latin typeface="Segoe UI"/>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sz="2000">
                <a:solidFill>
                  <a:srgbClr val="000000"/>
                </a:solidFill>
                <a:latin typeface="Segoe UI"/>
              </a:rPr>
              <a:t>Business continuity </a:t>
            </a:r>
            <a:br>
              <a:rPr lang="en-US" sz="2000">
                <a:solidFill>
                  <a:srgbClr val="000000"/>
                </a:solidFill>
                <a:latin typeface="Segoe UI"/>
              </a:rPr>
            </a:br>
            <a:r>
              <a:rPr lang="en-US" sz="2000">
                <a:solidFill>
                  <a:srgbClr val="000000"/>
                </a:solidFill>
                <a:latin typeface="Segoe UI"/>
              </a:rPr>
              <a:t>&amp; disaster recovery</a:t>
            </a:r>
          </a:p>
        </p:txBody>
      </p:sp>
      <p:sp>
        <p:nvSpPr>
          <p:cNvPr id="9" name="Freeform: Shape 8">
            <a:extLst>
              <a:ext uri="{FF2B5EF4-FFF2-40B4-BE49-F238E27FC236}">
                <a16:creationId xmlns:a16="http://schemas.microsoft.com/office/drawing/2014/main" id="{472784B5-0331-4E9C-AD12-DA844616C536}"/>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Governance disciplines</a:t>
            </a:r>
            <a:endParaRPr lang="en-US" sz="2000">
              <a:solidFill>
                <a:srgbClr val="000000"/>
              </a:solidFill>
              <a:latin typeface="Segoe UI"/>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8448733" y="4110923"/>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Deployment options</a:t>
            </a:r>
            <a:endParaRPr lang="en-US" sz="2000">
              <a:solidFill>
                <a:srgbClr val="000000"/>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Operations baseline</a:t>
            </a:r>
            <a:endParaRPr lang="en-US" sz="2000">
              <a:solidFill>
                <a:srgbClr val="000000"/>
              </a:solidFill>
              <a:latin typeface="Segoe UI"/>
            </a:endParaRPr>
          </a:p>
        </p:txBody>
      </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4" presetClass="path" presetSubtype="0" decel="100000" fill="hold" nodeType="withEffect">
                                  <p:stCondLst>
                                    <p:cond delay="0"/>
                                  </p:stCondLst>
                                  <p:childTnLst>
                                    <p:animMotion origin="layout" path="M -2.41511E-6 0.19768 L -2.41511E-6 1.77939E-6 " pathEditMode="relative" rAng="0" ptsTypes="AA">
                                      <p:cBhvr>
                                        <p:cTn id="9" dur="500" fill="hold"/>
                                        <p:tgtEl>
                                          <p:spTgt spid="65"/>
                                        </p:tgtEl>
                                        <p:attrNameLst>
                                          <p:attrName>ppt_x</p:attrName>
                                          <p:attrName>ppt_y</p:attrName>
                                        </p:attrNameLst>
                                      </p:cBhvr>
                                      <p:rCtr x="0" y="-989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4" presetClass="path" presetSubtype="0" decel="100000" fill="hold" grpId="1" nodeType="withEffect">
                                  <p:stCondLst>
                                    <p:cond delay="0"/>
                                  </p:stCondLst>
                                  <p:childTnLst>
                                    <p:animMotion origin="layout" path="M -2.41511E-6 0.19768 L -2.41511E-6 1.77939E-6 " pathEditMode="relative" rAng="0" ptsTypes="AA">
                                      <p:cBhvr>
                                        <p:cTn id="14" dur="500" fill="hold"/>
                                        <p:tgtEl>
                                          <p:spTgt spid="2"/>
                                        </p:tgtEl>
                                        <p:attrNameLst>
                                          <p:attrName>ppt_x</p:attrName>
                                          <p:attrName>ppt_y</p:attrName>
                                        </p:attrNameLst>
                                      </p:cBhvr>
                                      <p:rCtr x="0" y="-989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500"/>
                                        <p:tgtEl>
                                          <p:spTgt spid="137"/>
                                        </p:tgtEl>
                                      </p:cBhvr>
                                    </p:animEffect>
                                  </p:childTnLst>
                                </p:cTn>
                              </p:par>
                              <p:par>
                                <p:cTn id="19" presetID="64" presetClass="path" presetSubtype="0" decel="100000" fill="hold" nodeType="withEffect">
                                  <p:stCondLst>
                                    <p:cond delay="0"/>
                                  </p:stCondLst>
                                  <p:childTnLst>
                                    <p:animMotion origin="layout" path="M -2.41511E-6 0.19768 L -2.41511E-6 1.77939E-6 " pathEditMode="relative" rAng="0" ptsTypes="AA">
                                      <p:cBhvr>
                                        <p:cTn id="20" dur="500" fill="hold"/>
                                        <p:tgtEl>
                                          <p:spTgt spid="137"/>
                                        </p:tgtEl>
                                        <p:attrNameLst>
                                          <p:attrName>ppt_x</p:attrName>
                                          <p:attrName>ppt_y</p:attrName>
                                        </p:attrNameLst>
                                      </p:cBhvr>
                                      <p:rCtr x="0" y="-9896"/>
                                    </p:animMotion>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64" presetClass="path" presetSubtype="0" decel="100000" fill="hold" grpId="1" nodeType="withEffect">
                                  <p:stCondLst>
                                    <p:cond delay="0"/>
                                  </p:stCondLst>
                                  <p:childTnLst>
                                    <p:animMotion origin="layout" path="M -2.41511E-6 0.19768 L -2.41511E-6 1.77939E-6 " pathEditMode="relative" rAng="0" ptsTypes="AA">
                                      <p:cBhvr>
                                        <p:cTn id="25" dur="500" fill="hold"/>
                                        <p:tgtEl>
                                          <p:spTgt spid="3"/>
                                        </p:tgtEl>
                                        <p:attrNameLst>
                                          <p:attrName>ppt_x</p:attrName>
                                          <p:attrName>ppt_y</p:attrName>
                                        </p:attrNameLst>
                                      </p:cBhvr>
                                      <p:rCtr x="0" y="-9896"/>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64" presetClass="path" presetSubtype="0" decel="100000" fill="hold" nodeType="withEffect">
                                  <p:stCondLst>
                                    <p:cond delay="0"/>
                                  </p:stCondLst>
                                  <p:childTnLst>
                                    <p:animMotion origin="layout" path="M -2.41511E-6 0.19768 L -2.41511E-6 1.77939E-6 " pathEditMode="relative" rAng="0" ptsTypes="AA">
                                      <p:cBhvr>
                                        <p:cTn id="31" dur="500" fill="hold"/>
                                        <p:tgtEl>
                                          <p:spTgt spid="30"/>
                                        </p:tgtEl>
                                        <p:attrNameLst>
                                          <p:attrName>ppt_x</p:attrName>
                                          <p:attrName>ppt_y</p:attrName>
                                        </p:attrNameLst>
                                      </p:cBhvr>
                                      <p:rCtr x="0" y="-9896"/>
                                    </p:animMotion>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64" presetClass="path" presetSubtype="0" decel="100000" fill="hold" grpId="1" nodeType="withEffect">
                                  <p:stCondLst>
                                    <p:cond delay="0"/>
                                  </p:stCondLst>
                                  <p:childTnLst>
                                    <p:animMotion origin="layout" path="M -2.41511E-6 0.19768 L -2.41511E-6 1.77939E-6 " pathEditMode="relative" rAng="0" ptsTypes="AA">
                                      <p:cBhvr>
                                        <p:cTn id="36" dur="500" fill="hold"/>
                                        <p:tgtEl>
                                          <p:spTgt spid="6"/>
                                        </p:tgtEl>
                                        <p:attrNameLst>
                                          <p:attrName>ppt_x</p:attrName>
                                          <p:attrName>ppt_y</p:attrName>
                                        </p:attrNameLst>
                                      </p:cBhvr>
                                      <p:rCtr x="0" y="-9896"/>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64" presetClass="path" presetSubtype="0" decel="100000" fill="hold" nodeType="withEffect">
                                  <p:stCondLst>
                                    <p:cond delay="0"/>
                                  </p:stCondLst>
                                  <p:childTnLst>
                                    <p:animMotion origin="layout" path="M -2.41511E-6 0.19768 L -2.41511E-6 1.77939E-6 " pathEditMode="relative" rAng="0" ptsTypes="AA">
                                      <p:cBhvr>
                                        <p:cTn id="42" dur="500" fill="hold"/>
                                        <p:tgtEl>
                                          <p:spTgt spid="14"/>
                                        </p:tgtEl>
                                        <p:attrNameLst>
                                          <p:attrName>ppt_x</p:attrName>
                                          <p:attrName>ppt_y</p:attrName>
                                        </p:attrNameLst>
                                      </p:cBhvr>
                                      <p:rCtr x="0" y="-9896"/>
                                    </p:animMotion>
                                  </p:childTnLst>
                                </p:cTn>
                              </p:par>
                              <p:par>
                                <p:cTn id="43" presetID="10"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64" presetClass="path" presetSubtype="0" decel="100000" fill="hold" grpId="1" nodeType="withEffect">
                                  <p:stCondLst>
                                    <p:cond delay="0"/>
                                  </p:stCondLst>
                                  <p:childTnLst>
                                    <p:animMotion origin="layout" path="M -2.41511E-6 0.19768 L -2.41511E-6 1.77939E-6 " pathEditMode="relative" rAng="0" ptsTypes="AA">
                                      <p:cBhvr>
                                        <p:cTn id="47" dur="500" fill="hold"/>
                                        <p:tgtEl>
                                          <p:spTgt spid="155"/>
                                        </p:tgtEl>
                                        <p:attrNameLst>
                                          <p:attrName>ppt_x</p:attrName>
                                          <p:attrName>ppt_y</p:attrName>
                                        </p:attrNameLst>
                                      </p:cBhvr>
                                      <p:rCtr x="0" y="-9896"/>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64" presetClass="path" presetSubtype="0" decel="100000" fill="hold" nodeType="withEffect">
                                  <p:stCondLst>
                                    <p:cond delay="0"/>
                                  </p:stCondLst>
                                  <p:childTnLst>
                                    <p:animMotion origin="layout" path="M -2.41511E-6 0.19768 L -2.41511E-6 1.77939E-6 " pathEditMode="relative" rAng="0" ptsTypes="AA">
                                      <p:cBhvr>
                                        <p:cTn id="53" dur="500" fill="hold"/>
                                        <p:tgtEl>
                                          <p:spTgt spid="77"/>
                                        </p:tgtEl>
                                        <p:attrNameLst>
                                          <p:attrName>ppt_x</p:attrName>
                                          <p:attrName>ppt_y</p:attrName>
                                        </p:attrNameLst>
                                      </p:cBhvr>
                                      <p:rCtr x="0" y="-9896"/>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64" presetClass="path" presetSubtype="0" decel="100000" fill="hold" grpId="1" nodeType="withEffect">
                                  <p:stCondLst>
                                    <p:cond delay="0"/>
                                  </p:stCondLst>
                                  <p:childTnLst>
                                    <p:animMotion origin="layout" path="M -2.41511E-6 0.19768 L -2.41511E-6 1.77939E-6 " pathEditMode="relative" rAng="0" ptsTypes="AA">
                                      <p:cBhvr>
                                        <p:cTn id="58" dur="500" fill="hold"/>
                                        <p:tgtEl>
                                          <p:spTgt spid="8"/>
                                        </p:tgtEl>
                                        <p:attrNameLst>
                                          <p:attrName>ppt_x</p:attrName>
                                          <p:attrName>ppt_y</p:attrName>
                                        </p:attrNameLst>
                                      </p:cBhvr>
                                      <p:rCtr x="0" y="-9896"/>
                                    </p:animMotion>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64" presetClass="path" presetSubtype="0" decel="100000" fill="hold" nodeType="withEffect">
                                  <p:stCondLst>
                                    <p:cond delay="0"/>
                                  </p:stCondLst>
                                  <p:childTnLst>
                                    <p:animMotion origin="layout" path="M -2.41511E-6 0.19768 L -2.41511E-6 1.77939E-6 " pathEditMode="relative" rAng="0" ptsTypes="AA">
                                      <p:cBhvr>
                                        <p:cTn id="64" dur="500" fill="hold"/>
                                        <p:tgtEl>
                                          <p:spTgt spid="51"/>
                                        </p:tgtEl>
                                        <p:attrNameLst>
                                          <p:attrName>ppt_x</p:attrName>
                                          <p:attrName>ppt_y</p:attrName>
                                        </p:attrNameLst>
                                      </p:cBhvr>
                                      <p:rCtr x="0" y="-9896"/>
                                    </p:animMotion>
                                  </p:childTnLst>
                                </p:cTn>
                              </p:par>
                              <p:par>
                                <p:cTn id="65" presetID="1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64" presetClass="path" presetSubtype="0" decel="100000" fill="hold" grpId="1" nodeType="withEffect">
                                  <p:stCondLst>
                                    <p:cond delay="0"/>
                                  </p:stCondLst>
                                  <p:childTnLst>
                                    <p:animMotion origin="layout" path="M -2.41511E-6 0.19768 L -2.41511E-6 1.77939E-6 " pathEditMode="relative" rAng="0" ptsTypes="AA">
                                      <p:cBhvr>
                                        <p:cTn id="69" dur="500" fill="hold"/>
                                        <p:tgtEl>
                                          <p:spTgt spid="9"/>
                                        </p:tgtEl>
                                        <p:attrNameLst>
                                          <p:attrName>ppt_x</p:attrName>
                                          <p:attrName>ppt_y</p:attrName>
                                        </p:attrNameLst>
                                      </p:cBhvr>
                                      <p:rCtr x="0" y="-9896"/>
                                    </p:animMotion>
                                  </p:childTnLst>
                                </p:cTn>
                              </p:par>
                            </p:childTnLst>
                          </p:cTn>
                        </p:par>
                        <p:par>
                          <p:cTn id="70" fill="hold">
                            <p:stCondLst>
                              <p:cond delay="3000"/>
                            </p:stCondLst>
                            <p:childTnLst>
                              <p:par>
                                <p:cTn id="71" presetID="10" presetClass="entr" presetSubtype="0" fill="hold"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64" presetClass="path" presetSubtype="0" decel="100000" fill="hold" nodeType="withEffect">
                                  <p:stCondLst>
                                    <p:cond delay="0"/>
                                  </p:stCondLst>
                                  <p:childTnLst>
                                    <p:animMotion origin="layout" path="M -2.41511E-6 0.19768 L -2.41511E-6 1.77939E-6 " pathEditMode="relative" rAng="0" ptsTypes="AA">
                                      <p:cBhvr>
                                        <p:cTn id="75" dur="500" fill="hold"/>
                                        <p:tgtEl>
                                          <p:spTgt spid="90"/>
                                        </p:tgtEl>
                                        <p:attrNameLst>
                                          <p:attrName>ppt_x</p:attrName>
                                          <p:attrName>ppt_y</p:attrName>
                                        </p:attrNameLst>
                                      </p:cBhvr>
                                      <p:rCtr x="0" y="-9896"/>
                                    </p:animMotion>
                                  </p:childTnLst>
                                </p:cTn>
                              </p:par>
                              <p:par>
                                <p:cTn id="76" presetID="10" presetClass="entr" presetSubtype="0"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64" presetClass="path" presetSubtype="0" decel="100000" fill="hold" grpId="1" nodeType="withEffect">
                                  <p:stCondLst>
                                    <p:cond delay="0"/>
                                  </p:stCondLst>
                                  <p:childTnLst>
                                    <p:animMotion origin="layout" path="M -2.41511E-6 0.19768 L -2.41511E-6 1.77939E-6 " pathEditMode="relative" rAng="0" ptsTypes="AA">
                                      <p:cBhvr>
                                        <p:cTn id="80" dur="500" fill="hold"/>
                                        <p:tgtEl>
                                          <p:spTgt spid="5"/>
                                        </p:tgtEl>
                                        <p:attrNameLst>
                                          <p:attrName>ppt_x</p:attrName>
                                          <p:attrName>ppt_y</p:attrName>
                                        </p:attrNameLst>
                                      </p:cBhvr>
                                      <p:rCtr x="0" y="-9896"/>
                                    </p:animMotion>
                                  </p:childTnLst>
                                </p:cTn>
                              </p:par>
                            </p:childTnLst>
                          </p:cTn>
                        </p:par>
                        <p:par>
                          <p:cTn id="81" fill="hold">
                            <p:stCondLst>
                              <p:cond delay="3500"/>
                            </p:stCondLst>
                            <p:childTnLst>
                              <p:par>
                                <p:cTn id="82" presetID="10" presetClass="entr" presetSubtype="0" fill="hold" nodeType="afterEffect">
                                  <p:stCondLst>
                                    <p:cond delay="0"/>
                                  </p:stCondLst>
                                  <p:childTnLst>
                                    <p:set>
                                      <p:cBhvr>
                                        <p:cTn id="83" dur="1" fill="hold">
                                          <p:stCondLst>
                                            <p:cond delay="0"/>
                                          </p:stCondLst>
                                        </p:cTn>
                                        <p:tgtEl>
                                          <p:spTgt spid="113"/>
                                        </p:tgtEl>
                                        <p:attrNameLst>
                                          <p:attrName>style.visibility</p:attrName>
                                        </p:attrNameLst>
                                      </p:cBhvr>
                                      <p:to>
                                        <p:strVal val="visible"/>
                                      </p:to>
                                    </p:set>
                                    <p:animEffect transition="in" filter="fade">
                                      <p:cBhvr>
                                        <p:cTn id="84" dur="500"/>
                                        <p:tgtEl>
                                          <p:spTgt spid="113"/>
                                        </p:tgtEl>
                                      </p:cBhvr>
                                    </p:animEffect>
                                  </p:childTnLst>
                                </p:cTn>
                              </p:par>
                              <p:par>
                                <p:cTn id="85" presetID="64" presetClass="path" presetSubtype="0" decel="100000" fill="hold" nodeType="withEffect">
                                  <p:stCondLst>
                                    <p:cond delay="0"/>
                                  </p:stCondLst>
                                  <p:childTnLst>
                                    <p:animMotion origin="layout" path="M -2.41511E-6 0.19768 L -2.41511E-6 1.77939E-6 " pathEditMode="relative" rAng="0" ptsTypes="AA">
                                      <p:cBhvr>
                                        <p:cTn id="86" dur="500" fill="hold"/>
                                        <p:tgtEl>
                                          <p:spTgt spid="113"/>
                                        </p:tgtEl>
                                        <p:attrNameLst>
                                          <p:attrName>ppt_x</p:attrName>
                                          <p:attrName>ppt_y</p:attrName>
                                        </p:attrNameLst>
                                      </p:cBhvr>
                                      <p:rCtr x="0" y="-9896"/>
                                    </p:animMotion>
                                  </p:childTnLst>
                                </p:cTn>
                              </p:par>
                              <p:par>
                                <p:cTn id="87" presetID="10" presetClass="entr" presetSubtype="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64" presetClass="path" presetSubtype="0" decel="100000" fill="hold" grpId="1" nodeType="withEffect">
                                  <p:stCondLst>
                                    <p:cond delay="0"/>
                                  </p:stCondLst>
                                  <p:childTnLst>
                                    <p:animMotion origin="layout" path="M -2.41511E-6 0.19768 L -2.41511E-6 1.77939E-6 " pathEditMode="relative" rAng="0" ptsTypes="AA">
                                      <p:cBhvr>
                                        <p:cTn id="91" dur="500" fill="hold"/>
                                        <p:tgtEl>
                                          <p:spTgt spid="4"/>
                                        </p:tgtEl>
                                        <p:attrNameLst>
                                          <p:attrName>ppt_x</p:attrName>
                                          <p:attrName>ppt_y</p:attrName>
                                        </p:attrNameLst>
                                      </p:cBhvr>
                                      <p:rCtr x="0" y="-98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p:bldP spid="6" grpId="1"/>
      <p:bldP spid="155" grpId="0"/>
      <p:bldP spid="155" grpId="1"/>
      <p:bldP spid="8" grpId="0"/>
      <p:bldP spid="8" grpId="1"/>
      <p:bldP spid="9" grpId="0"/>
      <p:bldP spid="9" grpId="1"/>
      <p:bldP spid="5" grpId="0"/>
      <p:bldP spid="5" grpId="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35.6"/>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ags/tag5.xml><?xml version="1.0" encoding="utf-8"?>
<p:tagLst xmlns:a="http://schemas.openxmlformats.org/drawingml/2006/main" xmlns:r="http://schemas.openxmlformats.org/officeDocument/2006/relationships" xmlns:p="http://schemas.openxmlformats.org/presentationml/2006/main">
  <p:tag name="TIMING" val="|15.5"/>
</p:tagLst>
</file>

<file path=ppt/tags/tag6.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7.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bada437-31df-4ba2-92ad-dacf49b58384">
      <UserInfo>
        <DisplayName>Lee Schuenemeyer</DisplayName>
        <AccountId>493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14" ma:contentTypeDescription="Create a new document." ma:contentTypeScope="" ma:versionID="412ff8c6835e468861cf24f0685e05b0">
  <xsd:schema xmlns:xsd="http://www.w3.org/2001/XMLSchema" xmlns:xs="http://www.w3.org/2001/XMLSchema" xmlns:p="http://schemas.microsoft.com/office/2006/metadata/properties" xmlns:ns1="http://schemas.microsoft.com/sharepoint/v3" xmlns:ns2="012c6a72-1f1f-48df-bc7c-b0b4dc9b629e" xmlns:ns3="3bada437-31df-4ba2-92ad-dacf49b58384" targetNamespace="http://schemas.microsoft.com/office/2006/metadata/properties" ma:root="true" ma:fieldsID="433c26297fa0e72b8022cba3d0265712" ns1:_="" ns2:_="" ns3:_="">
    <xsd:import namespace="http://schemas.microsoft.com/sharepoint/v3"/>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7B70DE-EF29-499F-96A2-5DE27B1DB5E8}">
  <ds:schemaRefs>
    <ds:schemaRef ds:uri="012c6a72-1f1f-48df-bc7c-b0b4dc9b629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purl.org/dc/dcmitype/"/>
    <ds:schemaRef ds:uri="3bada437-31df-4ba2-92ad-dacf49b58384"/>
    <ds:schemaRef ds:uri="http://purl.org/dc/term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CF5D937B-12B6-42C4-AB42-563CFB460B30}">
  <ds:schemaRefs>
    <ds:schemaRef ds:uri="012c6a72-1f1f-48df-bc7c-b0b4dc9b629e"/>
    <ds:schemaRef ds:uri="3bada437-31df-4ba2-92ad-dacf49b583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4614</Words>
  <Application>Microsoft Office PowerPoint</Application>
  <PresentationFormat>Widescreen</PresentationFormat>
  <Paragraphs>476</Paragraphs>
  <Slides>32</Slides>
  <Notes>32</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Calibri</vt:lpstr>
      <vt:lpstr>MS Shell Dlg 2</vt:lpstr>
      <vt:lpstr>Roboto Condensed</vt:lpstr>
      <vt:lpstr>Sego UI Semilight</vt:lpstr>
      <vt:lpstr>Segoe</vt:lpstr>
      <vt:lpstr>Segoe Pro Display SemiLight</vt:lpstr>
      <vt:lpstr>Segoe UI</vt:lpstr>
      <vt:lpstr>Segoe UI </vt:lpstr>
      <vt:lpstr>Segoe UI Semibold</vt:lpstr>
      <vt:lpstr>Wingdings</vt:lpstr>
      <vt:lpstr>Azure Design Template</vt:lpstr>
      <vt:lpstr>1_Dynamics 365</vt:lpstr>
      <vt:lpstr>Enterprise-Scale landing zones Enterprise-scale for AKS</vt:lpstr>
      <vt:lpstr>Agenda</vt:lpstr>
      <vt:lpstr>Azure landing zones</vt:lpstr>
      <vt:lpstr>What structure are you going to build?</vt:lpstr>
      <vt:lpstr>Not all foundations are created the same way</vt:lpstr>
      <vt:lpstr>You create cloud business value— when you create a cloud-ready environment that is…</vt:lpstr>
      <vt:lpstr>Azure landing zones help customers set up Azure environments with enterprise scale, security, governance, networking, and identity guardrails.</vt:lpstr>
      <vt:lpstr>Microsoft Cloud Adoption Framework for Azure  Proven business and technical best practices guidance — guiding customers to create and implement business and technology strategies necessary for successful cloud adoption</vt:lpstr>
      <vt:lpstr>Azure landing zones Design areas</vt:lpstr>
      <vt:lpstr>How do we get started?</vt:lpstr>
      <vt:lpstr>How do we get started? Platform development velocity</vt:lpstr>
      <vt:lpstr>What is "Enterprise-scale"?</vt:lpstr>
      <vt:lpstr>Key challenges</vt:lpstr>
      <vt:lpstr>Guardrails— audit and enforce corporate standards and policies</vt:lpstr>
      <vt:lpstr>What is "Enterprise-scale"?</vt:lpstr>
      <vt:lpstr>"Enterprise-scale"</vt:lpstr>
      <vt:lpstr>Enterprise-scale landing zone</vt:lpstr>
      <vt:lpstr>What's a workload-specific ESLZ?</vt:lpstr>
      <vt:lpstr>What is Enterprise-scale for AKS?</vt:lpstr>
      <vt:lpstr>Enterprise-scale for AKS</vt:lpstr>
      <vt:lpstr>When to use Enterprise-scale for AKS</vt:lpstr>
      <vt:lpstr>Construction set: design guidelines</vt:lpstr>
      <vt:lpstr>Design areas Enterprise-scale for AKS </vt:lpstr>
      <vt:lpstr>Identity &amp; access management</vt:lpstr>
      <vt:lpstr>Network topology  &amp; connectivity </vt:lpstr>
      <vt:lpstr>Operations management</vt:lpstr>
      <vt:lpstr>Business continuity  &amp; disaster recovery </vt:lpstr>
      <vt:lpstr>Security governance</vt:lpstr>
      <vt:lpstr>Deployment options</vt:lpstr>
      <vt:lpstr>Enterprise-scale for AKS </vt:lpstr>
      <vt:lpstr>Next steps Set up workshop dates and attendees for Enterprise-Scale for AKS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Ayobami Ayodeji</cp:lastModifiedBy>
  <cp:revision>3</cp:revision>
  <dcterms:created xsi:type="dcterms:W3CDTF">2020-06-13T10:39:22Z</dcterms:created>
  <dcterms:modified xsi:type="dcterms:W3CDTF">2021-11-20T00:41:48Z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ies>
</file>